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3" r:id="rId2"/>
    <p:sldId id="284" r:id="rId3"/>
    <p:sldId id="256" r:id="rId4"/>
    <p:sldId id="258" r:id="rId5"/>
    <p:sldId id="257" r:id="rId6"/>
    <p:sldId id="262" r:id="rId7"/>
    <p:sldId id="261" r:id="rId8"/>
    <p:sldId id="259" r:id="rId9"/>
    <p:sldId id="271" r:id="rId10"/>
    <p:sldId id="272" r:id="rId11"/>
    <p:sldId id="273" r:id="rId12"/>
    <p:sldId id="270" r:id="rId13"/>
    <p:sldId id="269" r:id="rId14"/>
    <p:sldId id="274" r:id="rId15"/>
    <p:sldId id="277" r:id="rId16"/>
    <p:sldId id="275" r:id="rId17"/>
    <p:sldId id="278" r:id="rId18"/>
    <p:sldId id="260" r:id="rId19"/>
    <p:sldId id="276" r:id="rId20"/>
    <p:sldId id="279" r:id="rId21"/>
    <p:sldId id="280" r:id="rId22"/>
    <p:sldId id="264" r:id="rId23"/>
    <p:sldId id="265" r:id="rId24"/>
    <p:sldId id="267" r:id="rId25"/>
    <p:sldId id="268" r:id="rId26"/>
    <p:sldId id="266" r:id="rId27"/>
    <p:sldId id="286" r:id="rId2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57F000-4E6E-4B94-B669-A9424F5D61D6}" type="datetimeFigureOut">
              <a:rPr lang="pt-BR" smtClean="0"/>
              <a:t>18/07/2016</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246114-86B0-489E-8B9F-C572BD4E250E}" type="slidenum">
              <a:rPr lang="pt-BR" smtClean="0"/>
              <a:t>‹nº›</a:t>
            </a:fld>
            <a:endParaRPr lang="pt-BR"/>
          </a:p>
        </p:txBody>
      </p:sp>
    </p:spTree>
    <p:extLst>
      <p:ext uri="{BB962C8B-B14F-4D97-AF65-F5344CB8AC3E}">
        <p14:creationId xmlns:p14="http://schemas.microsoft.com/office/powerpoint/2010/main" val="105496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smtClean="0"/>
          </a:p>
        </p:txBody>
      </p:sp>
      <p:sp>
        <p:nvSpPr>
          <p:cNvPr id="194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fld id="{AE1D19FA-4D01-49EB-8C59-FC18456434C7}" type="slidenum">
              <a:rPr lang="pt-BR" smtClean="0"/>
              <a:pPr eaLnBrk="1" hangingPunct="1"/>
              <a:t>2</a:t>
            </a:fld>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F7FE27D2-16CE-4AC3-9590-70BD74080766}" type="datetimeFigureOut">
              <a:rPr lang="pt-BR" smtClean="0"/>
              <a:t>18/07/2016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B920F8-15AF-4136-9D37-C142E0A68E35}"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F7FE27D2-16CE-4AC3-9590-70BD74080766}" type="datetimeFigureOut">
              <a:rPr lang="pt-BR" smtClean="0"/>
              <a:t>18/07/2016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B920F8-15AF-4136-9D37-C142E0A68E35}"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7FE27D2-16CE-4AC3-9590-70BD74080766}" type="datetimeFigureOut">
              <a:rPr lang="pt-BR" smtClean="0"/>
              <a:t>18/07/2016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B920F8-15AF-4136-9D37-C142E0A68E35}" type="slidenum">
              <a:rPr lang="pt-BR" smtClean="0"/>
              <a:t>‹nº›</a:t>
            </a:fld>
            <a:endParaRPr lang="pt-B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Date Placeholder 3"/>
          <p:cNvSpPr>
            <a:spLocks noGrp="1"/>
          </p:cNvSpPr>
          <p:nvPr>
            <p:ph type="dt" sz="half" idx="10"/>
          </p:nvPr>
        </p:nvSpPr>
        <p:spPr/>
        <p:txBody>
          <a:bodyPr/>
          <a:lstStyle/>
          <a:p>
            <a:fld id="{F7FE27D2-16CE-4AC3-9590-70BD74080766}" type="datetimeFigureOut">
              <a:rPr lang="pt-BR" smtClean="0"/>
              <a:t>18/07/2016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B920F8-15AF-4136-9D37-C142E0A68E35}" type="slidenum">
              <a:rPr lang="pt-BR" smtClean="0"/>
              <a:t>‹nº›</a:t>
            </a:fld>
            <a:endParaRPr lang="pt-BR"/>
          </a:p>
        </p:txBody>
      </p:sp>
      <p:sp>
        <p:nvSpPr>
          <p:cNvPr id="7" name="Title 6"/>
          <p:cNvSpPr>
            <a:spLocks noGrp="1"/>
          </p:cNvSpPr>
          <p:nvPr>
            <p:ph type="title"/>
          </p:nvPr>
        </p:nvSpPr>
        <p:spPr/>
        <p:txBody>
          <a:bodyPr/>
          <a:lstStyle/>
          <a:p>
            <a:r>
              <a:rPr lang="pt-BR" smtClean="0"/>
              <a:t>Clique para editar o título mestre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F7FE27D2-16CE-4AC3-9590-70BD74080766}" type="datetimeFigureOut">
              <a:rPr lang="pt-BR" smtClean="0"/>
              <a:t>18/07/2016</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EB920F8-15AF-4136-9D37-C142E0A68E35}" type="slidenum">
              <a:rPr lang="pt-BR" smtClean="0"/>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5" name="Date Placeholder 4"/>
          <p:cNvSpPr>
            <a:spLocks noGrp="1"/>
          </p:cNvSpPr>
          <p:nvPr>
            <p:ph type="dt" sz="half" idx="10"/>
          </p:nvPr>
        </p:nvSpPr>
        <p:spPr/>
        <p:txBody>
          <a:bodyPr/>
          <a:lstStyle/>
          <a:p>
            <a:fld id="{F7FE27D2-16CE-4AC3-9590-70BD74080766}" type="datetimeFigureOut">
              <a:rPr lang="pt-BR" smtClean="0"/>
              <a:t>18/07/2016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EB920F8-15AF-4136-9D37-C142E0A68E35}" type="slidenum">
              <a:rPr lang="pt-BR" smtClean="0"/>
              <a:t>‹nº›</a:t>
            </a:fld>
            <a:endParaRPr lang="pt-BR"/>
          </a:p>
        </p:txBody>
      </p:sp>
      <p:sp>
        <p:nvSpPr>
          <p:cNvPr id="9" name="Content Placeholder 8"/>
          <p:cNvSpPr>
            <a:spLocks noGrp="1"/>
          </p:cNvSpPr>
          <p:nvPr>
            <p:ph sz="quarter" idx="13"/>
          </p:nvPr>
        </p:nvSpPr>
        <p:spPr>
          <a:xfrm>
            <a:off x="676655" y="2679192"/>
            <a:ext cx="3822192" cy="34472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F7FE27D2-16CE-4AC3-9590-70BD74080766}" type="datetimeFigureOut">
              <a:rPr lang="pt-BR" smtClean="0"/>
              <a:t>18/07/2016</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5EB920F8-15AF-4136-9D37-C142E0A68E35}"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a:p>
        </p:txBody>
      </p:sp>
      <p:sp>
        <p:nvSpPr>
          <p:cNvPr id="3" name="Date Placeholder 2"/>
          <p:cNvSpPr>
            <a:spLocks noGrp="1"/>
          </p:cNvSpPr>
          <p:nvPr>
            <p:ph type="dt" sz="half" idx="10"/>
          </p:nvPr>
        </p:nvSpPr>
        <p:spPr/>
        <p:txBody>
          <a:bodyPr/>
          <a:lstStyle/>
          <a:p>
            <a:fld id="{F7FE27D2-16CE-4AC3-9590-70BD74080766}" type="datetimeFigureOut">
              <a:rPr lang="pt-BR" smtClean="0"/>
              <a:t>18/07/2016</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5EB920F8-15AF-4136-9D37-C142E0A68E35}"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7FE27D2-16CE-4AC3-9590-70BD74080766}" type="datetimeFigureOut">
              <a:rPr lang="pt-BR" smtClean="0"/>
              <a:t>18/07/2016</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5EB920F8-15AF-4136-9D37-C142E0A68E35}"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7FE27D2-16CE-4AC3-9590-70BD74080766}" type="datetimeFigureOut">
              <a:rPr lang="pt-BR" smtClean="0"/>
              <a:t>18/07/2016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EB920F8-15AF-4136-9D37-C142E0A68E35}" type="slidenum">
              <a:rPr lang="pt-BR" smtClean="0"/>
              <a:t>‹nº›</a:t>
            </a:fld>
            <a:endParaRPr lang="pt-B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pt-BR" smtClean="0"/>
              <a:t>Clique para editar o título mestre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pt-BR" smtClean="0"/>
              <a:t>Clique para editar o título mestre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F7FE27D2-16CE-4AC3-9590-70BD74080766}" type="datetimeFigureOut">
              <a:rPr lang="pt-BR" smtClean="0"/>
              <a:t>18/07/2016</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EB920F8-15AF-4136-9D37-C142E0A68E35}" type="slidenum">
              <a:rPr lang="pt-BR" smtClean="0"/>
              <a:t>‹nº›</a:t>
            </a:fld>
            <a:endParaRPr lang="pt-B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7FE27D2-16CE-4AC3-9590-70BD74080766}" type="datetimeFigureOut">
              <a:rPr lang="pt-BR" smtClean="0"/>
              <a:t>18/07/2016</a:t>
            </a:fld>
            <a:endParaRPr lang="pt-B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pt-B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5EB920F8-15AF-4136-9D37-C142E0A68E35}" type="slidenum">
              <a:rPr lang="pt-BR" smtClean="0"/>
              <a:t>‹nº›</a:t>
            </a:fld>
            <a:endParaRPr lang="pt-B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www.nillcable.com.br/" TargetMode="External"/><Relationship Id="rId11" Type="http://schemas.openxmlformats.org/officeDocument/2006/relationships/image" Target="../media/image9.png"/><Relationship Id="rId5" Type="http://schemas.openxmlformats.org/officeDocument/2006/relationships/hyperlink" Target="mailto:nillcable@nillcable.com.br" TargetMode="Externa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15.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5.png"/><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8.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19.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5.png"/><Relationship Id="rId7"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72.png"/><Relationship Id="rId4" Type="http://schemas.openxmlformats.org/officeDocument/2006/relationships/image" Target="../media/image18.png"/><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89.png"/><Relationship Id="rId12"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71.png"/><Relationship Id="rId9" Type="http://schemas.openxmlformats.org/officeDocument/2006/relationships/image" Target="../media/image69.png"/><Relationship Id="rId1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jpeg"/><Relationship Id="rId18" Type="http://schemas.openxmlformats.org/officeDocument/2006/relationships/image" Target="../media/image108.png"/><Relationship Id="rId3" Type="http://schemas.openxmlformats.org/officeDocument/2006/relationships/image" Target="../media/image15.png"/><Relationship Id="rId21" Type="http://schemas.openxmlformats.org/officeDocument/2006/relationships/image" Target="../media/image18.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image" Target="../media/image5.png"/><Relationship Id="rId16" Type="http://schemas.openxmlformats.org/officeDocument/2006/relationships/image" Target="../media/image106.jpeg"/><Relationship Id="rId20" Type="http://schemas.openxmlformats.org/officeDocument/2006/relationships/image" Target="../media/image110.png"/><Relationship Id="rId1" Type="http://schemas.openxmlformats.org/officeDocument/2006/relationships/slideLayout" Target="../slideLayouts/slideLayout8.xml"/><Relationship Id="rId6" Type="http://schemas.openxmlformats.org/officeDocument/2006/relationships/image" Target="../media/image96.png"/><Relationship Id="rId11" Type="http://schemas.openxmlformats.org/officeDocument/2006/relationships/image" Target="../media/image101.jpeg"/><Relationship Id="rId5" Type="http://schemas.openxmlformats.org/officeDocument/2006/relationships/image" Target="../media/image95.jpeg"/><Relationship Id="rId15" Type="http://schemas.openxmlformats.org/officeDocument/2006/relationships/image" Target="../media/image105.png"/><Relationship Id="rId10" Type="http://schemas.openxmlformats.org/officeDocument/2006/relationships/image" Target="../media/image100.jpeg"/><Relationship Id="rId19" Type="http://schemas.openxmlformats.org/officeDocument/2006/relationships/image" Target="../media/image109.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jpeg"/><Relationship Id="rId22"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tângulo 3"/>
          <p:cNvSpPr>
            <a:spLocks noChangeArrowheads="1"/>
          </p:cNvSpPr>
          <p:nvPr/>
        </p:nvSpPr>
        <p:spPr bwMode="auto">
          <a:xfrm>
            <a:off x="2905125" y="549275"/>
            <a:ext cx="47625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a:t/>
            </a:r>
            <a:br>
              <a:rPr lang="pt-BR"/>
            </a:br>
            <a:r>
              <a:rPr lang="pt-BR"/>
              <a:t/>
            </a:r>
            <a:br>
              <a:rPr lang="pt-BR"/>
            </a:br>
            <a:r>
              <a:rPr lang="pt-BR" sz="1600"/>
              <a:t> </a:t>
            </a:r>
            <a:br>
              <a:rPr lang="pt-BR" sz="1600"/>
            </a:br>
            <a:endParaRPr lang="pt-BR" sz="1600"/>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650" y="5459413"/>
            <a:ext cx="12954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36670">
            <a:off x="5168900" y="6402388"/>
            <a:ext cx="430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67" y="6189437"/>
            <a:ext cx="557213"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5651500" y="6442075"/>
            <a:ext cx="3168650" cy="307975"/>
          </a:xfrm>
          <a:prstGeom prst="rect">
            <a:avLst/>
          </a:prstGeom>
        </p:spPr>
        <p:txBody>
          <a:bodyPr>
            <a:spAutoFit/>
          </a:bodyPr>
          <a:lstStyle/>
          <a:p>
            <a:pPr fontAlgn="auto">
              <a:spcBef>
                <a:spcPts val="0"/>
              </a:spcBef>
              <a:spcAft>
                <a:spcPts val="0"/>
              </a:spcAft>
              <a:defRPr/>
            </a:pPr>
            <a:r>
              <a:rPr lang="pt-BR" sz="1400" dirty="0">
                <a:solidFill>
                  <a:schemeClr val="bg2">
                    <a:lumMod val="25000"/>
                  </a:schemeClr>
                </a:solidFill>
                <a:latin typeface="+mn-lt"/>
              </a:rPr>
              <a:t>E-mail : </a:t>
            </a:r>
            <a:r>
              <a:rPr lang="pt-BR" sz="1400" dirty="0">
                <a:solidFill>
                  <a:schemeClr val="bg2">
                    <a:lumMod val="25000"/>
                  </a:schemeClr>
                </a:solidFill>
                <a:latin typeface="+mn-lt"/>
                <a:hlinkClick r:id="rId5"/>
              </a:rPr>
              <a:t>nillcable@nillcable.com.br</a:t>
            </a:r>
            <a:endParaRPr lang="pt-BR" sz="1400" dirty="0">
              <a:latin typeface="+mn-lt"/>
            </a:endParaRPr>
          </a:p>
        </p:txBody>
      </p:sp>
      <p:sp>
        <p:nvSpPr>
          <p:cNvPr id="13319" name="Retângulo 6"/>
          <p:cNvSpPr>
            <a:spLocks noChangeArrowheads="1"/>
          </p:cNvSpPr>
          <p:nvPr/>
        </p:nvSpPr>
        <p:spPr bwMode="auto">
          <a:xfrm>
            <a:off x="5651500" y="6167438"/>
            <a:ext cx="3452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1400">
                <a:solidFill>
                  <a:srgbClr val="06436B"/>
                </a:solidFill>
              </a:rPr>
              <a:t>WebSite : </a:t>
            </a:r>
            <a:r>
              <a:rPr lang="pt-BR" sz="1400">
                <a:solidFill>
                  <a:srgbClr val="06436B"/>
                </a:solidFill>
                <a:hlinkClick r:id="rId6"/>
              </a:rPr>
              <a:t>www.nillcable.com.br</a:t>
            </a:r>
            <a:endParaRPr lang="pt-BR" sz="1400">
              <a:solidFill>
                <a:srgbClr val="06436B"/>
              </a:solidFill>
            </a:endParaRPr>
          </a:p>
        </p:txBody>
      </p:sp>
      <p:sp>
        <p:nvSpPr>
          <p:cNvPr id="8" name="Retângulo 7"/>
          <p:cNvSpPr/>
          <p:nvPr/>
        </p:nvSpPr>
        <p:spPr>
          <a:xfrm>
            <a:off x="976313" y="6180138"/>
            <a:ext cx="4572000" cy="523875"/>
          </a:xfrm>
          <a:prstGeom prst="rect">
            <a:avLst/>
          </a:prstGeom>
        </p:spPr>
        <p:txBody>
          <a:bodyPr>
            <a:spAutoFit/>
          </a:bodyPr>
          <a:lstStyle/>
          <a:p>
            <a:pPr fontAlgn="auto">
              <a:spcBef>
                <a:spcPts val="0"/>
              </a:spcBef>
              <a:spcAft>
                <a:spcPts val="0"/>
              </a:spcAft>
              <a:defRPr/>
            </a:pPr>
            <a:r>
              <a:rPr lang="pt-BR" sz="1400" dirty="0" smtClean="0">
                <a:solidFill>
                  <a:schemeClr val="bg2">
                    <a:lumMod val="25000"/>
                  </a:schemeClr>
                </a:solidFill>
                <a:latin typeface="+mn-lt"/>
              </a:rPr>
              <a:t>Fone....: </a:t>
            </a:r>
            <a:r>
              <a:rPr lang="pt-BR" sz="1400" dirty="0">
                <a:solidFill>
                  <a:schemeClr val="bg2">
                    <a:lumMod val="25000"/>
                  </a:schemeClr>
                </a:solidFill>
                <a:latin typeface="+mn-lt"/>
              </a:rPr>
              <a:t>+55(11) </a:t>
            </a:r>
            <a:r>
              <a:rPr lang="pt-BR" sz="1400" dirty="0" smtClean="0">
                <a:solidFill>
                  <a:schemeClr val="bg2">
                    <a:lumMod val="25000"/>
                  </a:schemeClr>
                </a:solidFill>
              </a:rPr>
              <a:t>4457-1780</a:t>
            </a:r>
            <a:r>
              <a:rPr lang="pt-BR" sz="1400" dirty="0" smtClean="0">
                <a:solidFill>
                  <a:schemeClr val="bg2">
                    <a:lumMod val="25000"/>
                  </a:schemeClr>
                </a:solidFill>
                <a:latin typeface="+mn-lt"/>
              </a:rPr>
              <a:t>  </a:t>
            </a:r>
            <a:endParaRPr lang="pt-BR" sz="1400" dirty="0">
              <a:solidFill>
                <a:schemeClr val="bg2">
                  <a:lumMod val="25000"/>
                </a:schemeClr>
              </a:solidFill>
              <a:latin typeface="+mn-lt"/>
            </a:endParaRPr>
          </a:p>
          <a:p>
            <a:pPr fontAlgn="auto">
              <a:spcBef>
                <a:spcPts val="0"/>
              </a:spcBef>
              <a:spcAft>
                <a:spcPts val="0"/>
              </a:spcAft>
              <a:defRPr/>
            </a:pPr>
            <a:r>
              <a:rPr lang="pt-BR" sz="1400" dirty="0" smtClean="0">
                <a:solidFill>
                  <a:schemeClr val="bg2">
                    <a:lumMod val="25000"/>
                  </a:schemeClr>
                </a:solidFill>
              </a:rPr>
              <a:t>Celular</a:t>
            </a:r>
            <a:r>
              <a:rPr lang="pt-BR" sz="1400" dirty="0" smtClean="0">
                <a:solidFill>
                  <a:schemeClr val="bg2">
                    <a:lumMod val="25000"/>
                  </a:schemeClr>
                </a:solidFill>
                <a:latin typeface="+mn-lt"/>
              </a:rPr>
              <a:t>:  </a:t>
            </a:r>
            <a:r>
              <a:rPr lang="pt-BR" sz="1400" dirty="0">
                <a:solidFill>
                  <a:schemeClr val="bg2">
                    <a:lumMod val="25000"/>
                  </a:schemeClr>
                </a:solidFill>
                <a:latin typeface="+mn-lt"/>
              </a:rPr>
              <a:t>+55(11) </a:t>
            </a:r>
            <a:r>
              <a:rPr lang="pt-BR" sz="1400" dirty="0" smtClean="0">
                <a:solidFill>
                  <a:schemeClr val="bg2">
                    <a:lumMod val="25000"/>
                  </a:schemeClr>
                </a:solidFill>
              </a:rPr>
              <a:t>9-9209-5399 / 9-9209-5699</a:t>
            </a:r>
            <a:endParaRPr lang="pt-BR" sz="1400" dirty="0">
              <a:solidFill>
                <a:schemeClr val="bg2">
                  <a:lumMod val="25000"/>
                </a:schemeClr>
              </a:solidFill>
              <a:latin typeface="+mn-lt"/>
            </a:endParaRPr>
          </a:p>
        </p:txBody>
      </p:sp>
      <p:sp>
        <p:nvSpPr>
          <p:cNvPr id="13321" name="Retângulo 8"/>
          <p:cNvSpPr>
            <a:spLocks noChangeArrowheads="1"/>
          </p:cNvSpPr>
          <p:nvPr/>
        </p:nvSpPr>
        <p:spPr bwMode="auto">
          <a:xfrm>
            <a:off x="698500" y="2690813"/>
            <a:ext cx="76898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a:p>
            <a:r>
              <a:rPr lang="pt-BR"/>
              <a:t/>
            </a:r>
            <a:br>
              <a:rPr lang="pt-BR"/>
            </a:br>
            <a:endParaRPr lang="pt-BR"/>
          </a:p>
        </p:txBody>
      </p:sp>
      <p:sp>
        <p:nvSpPr>
          <p:cNvPr id="13322" name="Retângulo 9"/>
          <p:cNvSpPr>
            <a:spLocks noChangeArrowheads="1"/>
          </p:cNvSpPr>
          <p:nvPr/>
        </p:nvSpPr>
        <p:spPr bwMode="auto">
          <a:xfrm>
            <a:off x="330199" y="5891213"/>
            <a:ext cx="5218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t-BR" sz="1200" dirty="0">
                <a:solidFill>
                  <a:srgbClr val="06436B"/>
                </a:solidFill>
              </a:rPr>
              <a:t>Rua Vaticana, nº 18 – Jardim Santo André – </a:t>
            </a:r>
            <a:r>
              <a:rPr lang="pt-BR" sz="1200" dirty="0" err="1">
                <a:solidFill>
                  <a:srgbClr val="06436B"/>
                </a:solidFill>
              </a:rPr>
              <a:t>Cep</a:t>
            </a:r>
            <a:r>
              <a:rPr lang="pt-BR" sz="1200" dirty="0">
                <a:solidFill>
                  <a:srgbClr val="06436B"/>
                </a:solidFill>
              </a:rPr>
              <a:t> 09132-450 – Santo André – SP</a:t>
            </a:r>
          </a:p>
        </p:txBody>
      </p:sp>
      <p:pic>
        <p:nvPicPr>
          <p:cNvPr id="133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75" y="115888"/>
            <a:ext cx="8758238" cy="237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738" y="3951288"/>
            <a:ext cx="8759825"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337" y="2994025"/>
            <a:ext cx="1952625"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6538" y="2967038"/>
            <a:ext cx="2874962"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6138" y="3003550"/>
            <a:ext cx="2774950" cy="18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26138" y="5392738"/>
            <a:ext cx="2784814"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271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Scale>
                                      <p:cBhvr>
                                        <p:cTn id="7" dur="1000" decel="50000" fill="hold">
                                          <p:stCondLst>
                                            <p:cond delay="0"/>
                                          </p:stCondLst>
                                        </p:cTn>
                                        <p:tgtEl>
                                          <p:spTgt spid="10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33"/>
                                        </p:tgtEl>
                                        <p:attrNameLst>
                                          <p:attrName>ppt_x</p:attrName>
                                          <p:attrName>ppt_y</p:attrName>
                                        </p:attrNameLst>
                                      </p:cBhvr>
                                    </p:animMotion>
                                    <p:animEffect transition="in" filter="fade">
                                      <p:cBhvr>
                                        <p:cTn id="9" dur="1000"/>
                                        <p:tgtEl>
                                          <p:spTgt spid="1033"/>
                                        </p:tgtEl>
                                      </p:cBhvr>
                                    </p:animEffect>
                                  </p:childTnLst>
                                </p:cTn>
                              </p:par>
                              <p:par>
                                <p:cTn id="10" presetID="52" presetClass="entr" presetSubtype="0" fill="hold" nodeType="withEffect">
                                  <p:stCondLst>
                                    <p:cond delay="1500"/>
                                  </p:stCondLst>
                                  <p:childTnLst>
                                    <p:set>
                                      <p:cBhvr>
                                        <p:cTn id="11" dur="1" fill="hold">
                                          <p:stCondLst>
                                            <p:cond delay="0"/>
                                          </p:stCondLst>
                                        </p:cTn>
                                        <p:tgtEl>
                                          <p:spTgt spid="1034"/>
                                        </p:tgtEl>
                                        <p:attrNameLst>
                                          <p:attrName>style.visibility</p:attrName>
                                        </p:attrNameLst>
                                      </p:cBhvr>
                                      <p:to>
                                        <p:strVal val="visible"/>
                                      </p:to>
                                    </p:set>
                                    <p:animScale>
                                      <p:cBhvr>
                                        <p:cTn id="12" dur="1000" decel="50000" fill="hold">
                                          <p:stCondLst>
                                            <p:cond delay="0"/>
                                          </p:stCondLst>
                                        </p:cTn>
                                        <p:tgtEl>
                                          <p:spTgt spid="10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34"/>
                                        </p:tgtEl>
                                        <p:attrNameLst>
                                          <p:attrName>ppt_x</p:attrName>
                                          <p:attrName>ppt_y</p:attrName>
                                        </p:attrNameLst>
                                      </p:cBhvr>
                                    </p:animMotion>
                                    <p:animEffect transition="in" filter="fade">
                                      <p:cBhvr>
                                        <p:cTn id="14" dur="1000"/>
                                        <p:tgtEl>
                                          <p:spTgt spid="1034"/>
                                        </p:tgtEl>
                                      </p:cBhvr>
                                    </p:animEffect>
                                  </p:childTnLst>
                                </p:cTn>
                              </p:par>
                              <p:par>
                                <p:cTn id="15" presetID="52" presetClass="entr" presetSubtype="0" fill="hold" nodeType="withEffect">
                                  <p:stCondLst>
                                    <p:cond delay="2500"/>
                                  </p:stCondLst>
                                  <p:childTnLst>
                                    <p:set>
                                      <p:cBhvr>
                                        <p:cTn id="16" dur="1" fill="hold">
                                          <p:stCondLst>
                                            <p:cond delay="0"/>
                                          </p:stCondLst>
                                        </p:cTn>
                                        <p:tgtEl>
                                          <p:spTgt spid="1035"/>
                                        </p:tgtEl>
                                        <p:attrNameLst>
                                          <p:attrName>style.visibility</p:attrName>
                                        </p:attrNameLst>
                                      </p:cBhvr>
                                      <p:to>
                                        <p:strVal val="visible"/>
                                      </p:to>
                                    </p:set>
                                    <p:animScale>
                                      <p:cBhvr>
                                        <p:cTn id="17" dur="1000" decel="50000" fill="hold">
                                          <p:stCondLst>
                                            <p:cond delay="0"/>
                                          </p:stCondLst>
                                        </p:cTn>
                                        <p:tgtEl>
                                          <p:spTgt spid="10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35"/>
                                        </p:tgtEl>
                                        <p:attrNameLst>
                                          <p:attrName>ppt_x</p:attrName>
                                          <p:attrName>ppt_y</p:attrName>
                                        </p:attrNameLst>
                                      </p:cBhvr>
                                    </p:animMotion>
                                    <p:animEffect transition="in" filter="fade">
                                      <p:cBhvr>
                                        <p:cTn id="19" dur="1000"/>
                                        <p:tgtEl>
                                          <p:spTgt spid="1035"/>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nodeType="clickEffect">
                                  <p:stCondLst>
                                    <p:cond delay="0"/>
                                  </p:stCondLst>
                                  <p:childTnLst>
                                    <p:set>
                                      <p:cBhvr>
                                        <p:cTn id="23" dur="1" fill="hold">
                                          <p:stCondLst>
                                            <p:cond delay="0"/>
                                          </p:stCondLst>
                                        </p:cTn>
                                        <p:tgtEl>
                                          <p:spTgt spid="1033"/>
                                        </p:tgtEl>
                                        <p:attrNameLst>
                                          <p:attrName>style.visibility</p:attrName>
                                        </p:attrNameLst>
                                      </p:cBhvr>
                                      <p:to>
                                        <p:strVal val="visible"/>
                                      </p:to>
                                    </p:set>
                                    <p:anim calcmode="lin" valueType="num">
                                      <p:cBhvr>
                                        <p:cTn id="24" dur="5000" fill="hold"/>
                                        <p:tgtEl>
                                          <p:spTgt spid="1033"/>
                                        </p:tgtEl>
                                        <p:attrNameLst>
                                          <p:attrName>ppt_w</p:attrName>
                                        </p:attrNameLst>
                                      </p:cBhvr>
                                      <p:tavLst>
                                        <p:tav tm="0" fmla="#ppt_w*sin(2.5*pi*$)">
                                          <p:val>
                                            <p:fltVal val="0"/>
                                          </p:val>
                                        </p:tav>
                                        <p:tav tm="100000">
                                          <p:val>
                                            <p:fltVal val="1"/>
                                          </p:val>
                                        </p:tav>
                                      </p:tavLst>
                                    </p:anim>
                                    <p:anim calcmode="lin" valueType="num">
                                      <p:cBhvr>
                                        <p:cTn id="25" dur="5000" fill="hold"/>
                                        <p:tgtEl>
                                          <p:spTgt spid="1033"/>
                                        </p:tgtEl>
                                        <p:attrNameLst>
                                          <p:attrName>ppt_h</p:attrName>
                                        </p:attrNameLst>
                                      </p:cBhvr>
                                      <p:tavLst>
                                        <p:tav tm="0">
                                          <p:val>
                                            <p:strVal val="#ppt_h"/>
                                          </p:val>
                                        </p:tav>
                                        <p:tav tm="100000">
                                          <p:val>
                                            <p:strVal val="#ppt_h"/>
                                          </p:val>
                                        </p:tav>
                                      </p:tavLst>
                                    </p:anim>
                                  </p:childTnLst>
                                </p:cTn>
                              </p:par>
                              <p:par>
                                <p:cTn id="26" presetID="19" presetClass="entr" presetSubtype="10"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 calcmode="lin" valueType="num">
                                      <p:cBhvr>
                                        <p:cTn id="28" dur="5000" fill="hold"/>
                                        <p:tgtEl>
                                          <p:spTgt spid="1034"/>
                                        </p:tgtEl>
                                        <p:attrNameLst>
                                          <p:attrName>ppt_w</p:attrName>
                                        </p:attrNameLst>
                                      </p:cBhvr>
                                      <p:tavLst>
                                        <p:tav tm="0" fmla="#ppt_w*sin(2.5*pi*$)">
                                          <p:val>
                                            <p:fltVal val="0"/>
                                          </p:val>
                                        </p:tav>
                                        <p:tav tm="100000">
                                          <p:val>
                                            <p:fltVal val="1"/>
                                          </p:val>
                                        </p:tav>
                                      </p:tavLst>
                                    </p:anim>
                                    <p:anim calcmode="lin" valueType="num">
                                      <p:cBhvr>
                                        <p:cTn id="29" dur="5000" fill="hold"/>
                                        <p:tgtEl>
                                          <p:spTgt spid="1034"/>
                                        </p:tgtEl>
                                        <p:attrNameLst>
                                          <p:attrName>ppt_h</p:attrName>
                                        </p:attrNameLst>
                                      </p:cBhvr>
                                      <p:tavLst>
                                        <p:tav tm="0">
                                          <p:val>
                                            <p:strVal val="#ppt_h"/>
                                          </p:val>
                                        </p:tav>
                                        <p:tav tm="100000">
                                          <p:val>
                                            <p:strVal val="#ppt_h"/>
                                          </p:val>
                                        </p:tav>
                                      </p:tavLst>
                                    </p:anim>
                                  </p:childTnLst>
                                </p:cTn>
                              </p:par>
                              <p:par>
                                <p:cTn id="30" presetID="19" presetClass="entr" presetSubtype="10" fill="hold" nodeType="withEffect">
                                  <p:stCondLst>
                                    <p:cond delay="0"/>
                                  </p:stCondLst>
                                  <p:childTnLst>
                                    <p:set>
                                      <p:cBhvr>
                                        <p:cTn id="31" dur="1" fill="hold">
                                          <p:stCondLst>
                                            <p:cond delay="0"/>
                                          </p:stCondLst>
                                        </p:cTn>
                                        <p:tgtEl>
                                          <p:spTgt spid="1035"/>
                                        </p:tgtEl>
                                        <p:attrNameLst>
                                          <p:attrName>style.visibility</p:attrName>
                                        </p:attrNameLst>
                                      </p:cBhvr>
                                      <p:to>
                                        <p:strVal val="visible"/>
                                      </p:to>
                                    </p:set>
                                    <p:anim calcmode="lin" valueType="num">
                                      <p:cBhvr>
                                        <p:cTn id="32" dur="5000" fill="hold"/>
                                        <p:tgtEl>
                                          <p:spTgt spid="1035"/>
                                        </p:tgtEl>
                                        <p:attrNameLst>
                                          <p:attrName>ppt_w</p:attrName>
                                        </p:attrNameLst>
                                      </p:cBhvr>
                                      <p:tavLst>
                                        <p:tav tm="0" fmla="#ppt_w*sin(2.5*pi*$)">
                                          <p:val>
                                            <p:fltVal val="0"/>
                                          </p:val>
                                        </p:tav>
                                        <p:tav tm="100000">
                                          <p:val>
                                            <p:fltVal val="1"/>
                                          </p:val>
                                        </p:tav>
                                      </p:tavLst>
                                    </p:anim>
                                    <p:anim calcmode="lin" valueType="num">
                                      <p:cBhvr>
                                        <p:cTn id="33" dur="5000" fill="hold"/>
                                        <p:tgtEl>
                                          <p:spTgt spid="1035"/>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 calcmode="lin" valueType="num">
                                      <p:cBhvr>
                                        <p:cTn id="38" dur="500" fill="hold"/>
                                        <p:tgtEl>
                                          <p:spTgt spid="2050"/>
                                        </p:tgtEl>
                                        <p:attrNameLst>
                                          <p:attrName>ppt_w</p:attrName>
                                        </p:attrNameLst>
                                      </p:cBhvr>
                                      <p:tavLst>
                                        <p:tav tm="0">
                                          <p:val>
                                            <p:fltVal val="0"/>
                                          </p:val>
                                        </p:tav>
                                        <p:tav tm="100000">
                                          <p:val>
                                            <p:strVal val="#ppt_w"/>
                                          </p:val>
                                        </p:tav>
                                      </p:tavLst>
                                    </p:anim>
                                    <p:anim calcmode="lin" valueType="num">
                                      <p:cBhvr>
                                        <p:cTn id="39" dur="500" fill="hold"/>
                                        <p:tgtEl>
                                          <p:spTgt spid="2050"/>
                                        </p:tgtEl>
                                        <p:attrNameLst>
                                          <p:attrName>ppt_h</p:attrName>
                                        </p:attrNameLst>
                                      </p:cBhvr>
                                      <p:tavLst>
                                        <p:tav tm="0">
                                          <p:val>
                                            <p:fltVal val="0"/>
                                          </p:val>
                                        </p:tav>
                                        <p:tav tm="100000">
                                          <p:val>
                                            <p:strVal val="#ppt_h"/>
                                          </p:val>
                                        </p:tav>
                                      </p:tavLst>
                                    </p:anim>
                                    <p:animEffect transition="in" filter="fade">
                                      <p:cBhvr>
                                        <p:cTn id="4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351698" y="1700808"/>
            <a:ext cx="3500222" cy="504056"/>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Cabeamento Estruturado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305061" y="220739"/>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14" y="2348880"/>
            <a:ext cx="3212190" cy="197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4581128"/>
            <a:ext cx="3359814" cy="186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aixaDeTexto 15"/>
          <p:cNvSpPr txBox="1"/>
          <p:nvPr/>
        </p:nvSpPr>
        <p:spPr>
          <a:xfrm>
            <a:off x="1390758" y="4941168"/>
            <a:ext cx="3446367" cy="707886"/>
          </a:xfrm>
          <a:prstGeom prst="rect">
            <a:avLst/>
          </a:prstGeom>
          <a:noFill/>
        </p:spPr>
        <p:txBody>
          <a:bodyPr wrap="square" rtlCol="0">
            <a:spAutoFit/>
          </a:bodyPr>
          <a:lstStyle/>
          <a:p>
            <a:pPr algn="ctr"/>
            <a:r>
              <a:rPr lang="pt-BR" sz="2000" b="1" dirty="0" smtClean="0">
                <a:latin typeface="Tahoma" pitchFamily="34" charset="0"/>
                <a:cs typeface="Tahoma" pitchFamily="34" charset="0"/>
              </a:rPr>
              <a:t>REORGANIZAÇÃO DA SALA DE TI </a:t>
            </a:r>
            <a:endParaRPr lang="pt-BR" sz="2000" b="1" dirty="0">
              <a:latin typeface="Tahoma" pitchFamily="34" charset="0"/>
              <a:cs typeface="Tahoma" pitchFamily="34" charset="0"/>
            </a:endParaRPr>
          </a:p>
        </p:txBody>
      </p:sp>
      <p:pic>
        <p:nvPicPr>
          <p:cNvPr id="17"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3169"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135" y="590071"/>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982095"/>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0" fill="hold"/>
                                        <p:tgtEl>
                                          <p:spTgt spid="14"/>
                                        </p:tgtEl>
                                        <p:attrNameLst>
                                          <p:attrName>ppt_w</p:attrName>
                                        </p:attrNameLst>
                                      </p:cBhvr>
                                      <p:tavLst>
                                        <p:tav tm="0" fmla="#ppt_w*sin(2.5*pi*$)">
                                          <p:val>
                                            <p:fltVal val="0"/>
                                          </p:val>
                                        </p:tav>
                                        <p:tav tm="100000">
                                          <p:val>
                                            <p:fltVal val="1"/>
                                          </p:val>
                                        </p:tav>
                                      </p:tavLst>
                                    </p:anim>
                                    <p:anim calcmode="lin" valueType="num">
                                      <p:cBhvr>
                                        <p:cTn id="15" dur="5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300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fltVal val="0"/>
                                          </p:val>
                                        </p:tav>
                                        <p:tav tm="100000">
                                          <p:val>
                                            <p:strVal val="#ppt_w"/>
                                          </p:val>
                                        </p:tav>
                                      </p:tavLst>
                                    </p:anim>
                                    <p:anim calcmode="lin" valueType="num">
                                      <p:cBhvr>
                                        <p:cTn id="34" dur="10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351698" y="1700808"/>
            <a:ext cx="3500222" cy="504056"/>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Cabeamento Estruturado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305061" y="288031"/>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48" y="2375270"/>
            <a:ext cx="3136522" cy="1734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700808"/>
            <a:ext cx="3144698" cy="175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0427" y="4649134"/>
            <a:ext cx="3082703" cy="171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aixaDeTexto 17"/>
          <p:cNvSpPr txBox="1"/>
          <p:nvPr/>
        </p:nvSpPr>
        <p:spPr>
          <a:xfrm>
            <a:off x="3889822" y="3756216"/>
            <a:ext cx="3534613" cy="707886"/>
          </a:xfrm>
          <a:prstGeom prst="rect">
            <a:avLst/>
          </a:prstGeom>
          <a:noFill/>
        </p:spPr>
        <p:txBody>
          <a:bodyPr wrap="square" rtlCol="0">
            <a:spAutoFit/>
          </a:bodyPr>
          <a:lstStyle/>
          <a:p>
            <a:pPr algn="ctr"/>
            <a:r>
              <a:rPr lang="pt-BR" sz="2000" b="1" dirty="0" smtClean="0">
                <a:latin typeface="Tahoma" pitchFamily="34" charset="0"/>
                <a:cs typeface="Tahoma" pitchFamily="34" charset="0"/>
              </a:rPr>
              <a:t>REORGANIZAÇÃO DA SALA DE TI </a:t>
            </a:r>
            <a:endParaRPr lang="pt-BR" sz="2000" b="1" dirty="0">
              <a:latin typeface="Tahoma" pitchFamily="34" charset="0"/>
              <a:cs typeface="Tahoma" pitchFamily="34" charset="0"/>
            </a:endParaRPr>
          </a:p>
        </p:txBody>
      </p:sp>
      <p:pic>
        <p:nvPicPr>
          <p:cNvPr id="1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3012" y="4725144"/>
            <a:ext cx="3166164" cy="1731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3169"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1707" y="635999"/>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2922508"/>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amond(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edge">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300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Effect transition="in" filter="fade">
                                      <p:cBhvr>
                                        <p:cTn id="3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351698" y="1700808"/>
            <a:ext cx="3500222" cy="504056"/>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Cabeamento Estruturado</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305061" y="341658"/>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142" y="2564903"/>
            <a:ext cx="3423778" cy="204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700808"/>
            <a:ext cx="1960815" cy="253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4892201"/>
            <a:ext cx="3574838" cy="1697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4624924"/>
            <a:ext cx="2117478" cy="196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3169"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593" y="692696"/>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11157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80">
                                          <p:stCondLst>
                                            <p:cond delay="0"/>
                                          </p:stCondLst>
                                        </p:cTn>
                                        <p:tgtEl>
                                          <p:spTgt spid="11"/>
                                        </p:tgtEl>
                                      </p:cBhvr>
                                    </p:animEffect>
                                    <p:anim calcmode="lin" valueType="num">
                                      <p:cBhvr>
                                        <p:cTn id="1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0" dur="26">
                                          <p:stCondLst>
                                            <p:cond delay="650"/>
                                          </p:stCondLst>
                                        </p:cTn>
                                        <p:tgtEl>
                                          <p:spTgt spid="11"/>
                                        </p:tgtEl>
                                      </p:cBhvr>
                                      <p:to x="100000" y="60000"/>
                                    </p:animScale>
                                    <p:animScale>
                                      <p:cBhvr>
                                        <p:cTn id="21" dur="166" decel="50000">
                                          <p:stCondLst>
                                            <p:cond delay="676"/>
                                          </p:stCondLst>
                                        </p:cTn>
                                        <p:tgtEl>
                                          <p:spTgt spid="11"/>
                                        </p:tgtEl>
                                      </p:cBhvr>
                                      <p:to x="100000" y="100000"/>
                                    </p:animScale>
                                    <p:animScale>
                                      <p:cBhvr>
                                        <p:cTn id="22" dur="26">
                                          <p:stCondLst>
                                            <p:cond delay="1312"/>
                                          </p:stCondLst>
                                        </p:cTn>
                                        <p:tgtEl>
                                          <p:spTgt spid="11"/>
                                        </p:tgtEl>
                                      </p:cBhvr>
                                      <p:to x="100000" y="80000"/>
                                    </p:animScale>
                                    <p:animScale>
                                      <p:cBhvr>
                                        <p:cTn id="23" dur="166" decel="50000">
                                          <p:stCondLst>
                                            <p:cond delay="1338"/>
                                          </p:stCondLst>
                                        </p:cTn>
                                        <p:tgtEl>
                                          <p:spTgt spid="11"/>
                                        </p:tgtEl>
                                      </p:cBhvr>
                                      <p:to x="100000" y="100000"/>
                                    </p:animScale>
                                    <p:animScale>
                                      <p:cBhvr>
                                        <p:cTn id="24" dur="26">
                                          <p:stCondLst>
                                            <p:cond delay="1642"/>
                                          </p:stCondLst>
                                        </p:cTn>
                                        <p:tgtEl>
                                          <p:spTgt spid="11"/>
                                        </p:tgtEl>
                                      </p:cBhvr>
                                      <p:to x="100000" y="90000"/>
                                    </p:animScale>
                                    <p:animScale>
                                      <p:cBhvr>
                                        <p:cTn id="25" dur="166" decel="50000">
                                          <p:stCondLst>
                                            <p:cond delay="1668"/>
                                          </p:stCondLst>
                                        </p:cTn>
                                        <p:tgtEl>
                                          <p:spTgt spid="11"/>
                                        </p:tgtEl>
                                      </p:cBhvr>
                                      <p:to x="100000" y="100000"/>
                                    </p:animScale>
                                    <p:animScale>
                                      <p:cBhvr>
                                        <p:cTn id="26" dur="26">
                                          <p:stCondLst>
                                            <p:cond delay="1808"/>
                                          </p:stCondLst>
                                        </p:cTn>
                                        <p:tgtEl>
                                          <p:spTgt spid="11"/>
                                        </p:tgtEl>
                                      </p:cBhvr>
                                      <p:to x="100000" y="95000"/>
                                    </p:animScale>
                                    <p:animScale>
                                      <p:cBhvr>
                                        <p:cTn id="27" dur="166" decel="50000">
                                          <p:stCondLst>
                                            <p:cond delay="1834"/>
                                          </p:stCondLst>
                                        </p:cTn>
                                        <p:tgtEl>
                                          <p:spTgt spid="11"/>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9"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0" fill="hold"/>
                                        <p:tgtEl>
                                          <p:spTgt spid="18"/>
                                        </p:tgtEl>
                                        <p:attrNameLst>
                                          <p:attrName>ppt_w</p:attrName>
                                        </p:attrNameLst>
                                      </p:cBhvr>
                                      <p:tavLst>
                                        <p:tav tm="0" fmla="#ppt_w*sin(2.5*pi*$)">
                                          <p:val>
                                            <p:fltVal val="0"/>
                                          </p:val>
                                        </p:tav>
                                        <p:tav tm="100000">
                                          <p:val>
                                            <p:fltVal val="1"/>
                                          </p:val>
                                        </p:tav>
                                      </p:tavLst>
                                    </p:anim>
                                    <p:anim calcmode="lin" valueType="num">
                                      <p:cBhvr>
                                        <p:cTn id="33" dur="5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8"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15000" fill="hold"/>
                                        <p:tgtEl>
                                          <p:spTgt spid="20"/>
                                        </p:tgtEl>
                                        <p:attrNameLst>
                                          <p:attrName>ppt_x</p:attrName>
                                        </p:attrNameLst>
                                      </p:cBhvr>
                                      <p:tavLst>
                                        <p:tav tm="0">
                                          <p:val>
                                            <p:strVal val="#ppt_x"/>
                                          </p:val>
                                        </p:tav>
                                        <p:tav tm="100000">
                                          <p:val>
                                            <p:strVal val="#ppt_x"/>
                                          </p:val>
                                        </p:tav>
                                      </p:tavLst>
                                    </p:anim>
                                    <p:anim calcmode="lin" valueType="num">
                                      <p:cBhvr>
                                        <p:cTn id="46" dur="15000" fill="hold"/>
                                        <p:tgtEl>
                                          <p:spTgt spid="20"/>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351698" y="1700808"/>
            <a:ext cx="3500222" cy="504056"/>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Cabeamento Estruturado</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305061" y="312926"/>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479" y="4703324"/>
            <a:ext cx="2895365" cy="165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387" y="2348880"/>
            <a:ext cx="2764844" cy="161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1" y="2348880"/>
            <a:ext cx="3228843" cy="176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28" y="4653135"/>
            <a:ext cx="3305916" cy="198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3169"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5135" y="671684"/>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191787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plus(in)">
                                      <p:cBhvr>
                                        <p:cTn id="26" dur="2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351698" y="1700808"/>
            <a:ext cx="3500222" cy="504056"/>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Cabeamento Estruturado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285629" y="260648"/>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32" y="2808642"/>
            <a:ext cx="3191735" cy="176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aixaDeTexto 14"/>
          <p:cNvSpPr txBox="1"/>
          <p:nvPr/>
        </p:nvSpPr>
        <p:spPr>
          <a:xfrm>
            <a:off x="4593804" y="2660723"/>
            <a:ext cx="4082652" cy="707886"/>
          </a:xfrm>
          <a:prstGeom prst="rect">
            <a:avLst/>
          </a:prstGeom>
          <a:noFill/>
        </p:spPr>
        <p:txBody>
          <a:bodyPr wrap="square" rtlCol="0">
            <a:spAutoFit/>
          </a:bodyPr>
          <a:lstStyle/>
          <a:p>
            <a:pPr algn="ctr"/>
            <a:r>
              <a:rPr lang="pt-BR" sz="2000" b="1" dirty="0" smtClean="0">
                <a:latin typeface="Tahoma" pitchFamily="34" charset="0"/>
                <a:cs typeface="Tahoma" pitchFamily="34" charset="0"/>
              </a:rPr>
              <a:t>REORGANIZAÇÃO DA SALA DE TI  -  OUTROS EXEMPLOS</a:t>
            </a:r>
            <a:endParaRPr lang="pt-BR" sz="2000" b="1" dirty="0">
              <a:latin typeface="Tahoma" pitchFamily="34" charset="0"/>
              <a:cs typeface="Tahoma" pitchFamily="34" charset="0"/>
            </a:endParaRPr>
          </a:p>
        </p:txBody>
      </p:sp>
      <p:pic>
        <p:nvPicPr>
          <p:cNvPr id="1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278" y="4077072"/>
            <a:ext cx="348646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3169"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5703" y="575202"/>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75320"/>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900" decel="100000" fill="hold"/>
                                        <p:tgtEl>
                                          <p:spTgt spid="1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9" presetClass="entr" presetSubtype="10" fill="hold" grpId="1"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0" fill="hold"/>
                                        <p:tgtEl>
                                          <p:spTgt spid="15"/>
                                        </p:tgtEl>
                                        <p:attrNameLst>
                                          <p:attrName>ppt_w</p:attrName>
                                        </p:attrNameLst>
                                      </p:cBhvr>
                                      <p:tavLst>
                                        <p:tav tm="0" fmla="#ppt_w*sin(2.5*pi*$)">
                                          <p:val>
                                            <p:fltVal val="0"/>
                                          </p:val>
                                        </p:tav>
                                        <p:tav tm="100000">
                                          <p:val>
                                            <p:fltVal val="1"/>
                                          </p:val>
                                        </p:tav>
                                      </p:tavLst>
                                    </p:anim>
                                    <p:anim calcmode="lin" valueType="num">
                                      <p:cBhvr>
                                        <p:cTn id="37" dur="5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351698" y="1700808"/>
            <a:ext cx="3500222" cy="504056"/>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Cabeamento Estruturado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305061" y="260648"/>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154" y="2348880"/>
            <a:ext cx="3070750" cy="1674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aixaDeTexto 14"/>
          <p:cNvSpPr txBox="1"/>
          <p:nvPr/>
        </p:nvSpPr>
        <p:spPr>
          <a:xfrm>
            <a:off x="4125328" y="1704100"/>
            <a:ext cx="4650019" cy="707886"/>
          </a:xfrm>
          <a:prstGeom prst="rect">
            <a:avLst/>
          </a:prstGeom>
          <a:noFill/>
        </p:spPr>
        <p:txBody>
          <a:bodyPr wrap="square" rtlCol="0">
            <a:spAutoFit/>
          </a:bodyPr>
          <a:lstStyle/>
          <a:p>
            <a:pPr algn="ctr"/>
            <a:r>
              <a:rPr lang="pt-BR" sz="2000" b="1" dirty="0" smtClean="0">
                <a:latin typeface="Tahoma" pitchFamily="34" charset="0"/>
                <a:cs typeface="Tahoma" pitchFamily="34" charset="0"/>
              </a:rPr>
              <a:t>REORGANIZAÇÃO DE CABEAMENTO  ESTRUTURADO</a:t>
            </a:r>
            <a:endParaRPr lang="pt-BR" sz="2000" b="1" dirty="0">
              <a:latin typeface="Tahoma" pitchFamily="34" charset="0"/>
              <a:cs typeface="Tahoma" pitchFamily="34" charset="0"/>
            </a:endParaRP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2564904"/>
            <a:ext cx="2880320" cy="159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5217" y="4581128"/>
            <a:ext cx="3007522" cy="1860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4378" y="4615516"/>
            <a:ext cx="2835195" cy="184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3169"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5135" y="600158"/>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511568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0" fill="hold"/>
                                        <p:tgtEl>
                                          <p:spTgt spid="14"/>
                                        </p:tgtEl>
                                        <p:attrNameLst>
                                          <p:attrName>ppt_w</p:attrName>
                                        </p:attrNameLst>
                                      </p:cBhvr>
                                      <p:tavLst>
                                        <p:tav tm="0" fmla="#ppt_w*sin(2.5*pi*$)">
                                          <p:val>
                                            <p:fltVal val="0"/>
                                          </p:val>
                                        </p:tav>
                                        <p:tav tm="100000">
                                          <p:val>
                                            <p:fltVal val="1"/>
                                          </p:val>
                                        </p:tav>
                                      </p:tavLst>
                                    </p:anim>
                                    <p:anim calcmode="lin" valueType="num">
                                      <p:cBhvr>
                                        <p:cTn id="15" dur="5000" fill="hold"/>
                                        <p:tgtEl>
                                          <p:spTgt spid="14"/>
                                        </p:tgtEl>
                                        <p:attrNameLst>
                                          <p:attrName>ppt_h</p:attrName>
                                        </p:attrNameLst>
                                      </p:cBhvr>
                                      <p:tavLst>
                                        <p:tav tm="0">
                                          <p:val>
                                            <p:strVal val="#ppt_h"/>
                                          </p:val>
                                        </p:tav>
                                        <p:tav tm="100000">
                                          <p:val>
                                            <p:strVal val="#ppt_h"/>
                                          </p:val>
                                        </p:tav>
                                      </p:tavLst>
                                    </p:anim>
                                  </p:childTnLst>
                                </p:cTn>
                              </p:par>
                              <p:par>
                                <p:cTn id="16" presetID="19"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0" fill="hold"/>
                                        <p:tgtEl>
                                          <p:spTgt spid="16"/>
                                        </p:tgtEl>
                                        <p:attrNameLst>
                                          <p:attrName>ppt_w</p:attrName>
                                        </p:attrNameLst>
                                      </p:cBhvr>
                                      <p:tavLst>
                                        <p:tav tm="0" fmla="#ppt_w*sin(2.5*pi*$)">
                                          <p:val>
                                            <p:fltVal val="0"/>
                                          </p:val>
                                        </p:tav>
                                        <p:tav tm="100000">
                                          <p:val>
                                            <p:fltVal val="1"/>
                                          </p:val>
                                        </p:tav>
                                      </p:tavLst>
                                    </p:anim>
                                    <p:anim calcmode="lin" valueType="num">
                                      <p:cBhvr>
                                        <p:cTn id="19" dur="5000" fill="hold"/>
                                        <p:tgtEl>
                                          <p:spTgt spid="16"/>
                                        </p:tgtEl>
                                        <p:attrNameLst>
                                          <p:attrName>ppt_h</p:attrName>
                                        </p:attrNameLst>
                                      </p:cBhvr>
                                      <p:tavLst>
                                        <p:tav tm="0">
                                          <p:val>
                                            <p:strVal val="#ppt_h"/>
                                          </p:val>
                                        </p:tav>
                                        <p:tav tm="100000">
                                          <p:val>
                                            <p:strVal val="#ppt_h"/>
                                          </p:val>
                                        </p:tav>
                                      </p:tavLst>
                                    </p:anim>
                                  </p:childTnLst>
                                </p:cTn>
                              </p:par>
                              <p:par>
                                <p:cTn id="20" presetID="19"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0" fill="hold"/>
                                        <p:tgtEl>
                                          <p:spTgt spid="20"/>
                                        </p:tgtEl>
                                        <p:attrNameLst>
                                          <p:attrName>ppt_w</p:attrName>
                                        </p:attrNameLst>
                                      </p:cBhvr>
                                      <p:tavLst>
                                        <p:tav tm="0" fmla="#ppt_w*sin(2.5*pi*$)">
                                          <p:val>
                                            <p:fltVal val="0"/>
                                          </p:val>
                                        </p:tav>
                                        <p:tav tm="100000">
                                          <p:val>
                                            <p:fltVal val="1"/>
                                          </p:val>
                                        </p:tav>
                                      </p:tavLst>
                                    </p:anim>
                                    <p:anim calcmode="lin" valueType="num">
                                      <p:cBhvr>
                                        <p:cTn id="23" dur="5000" fill="hold"/>
                                        <p:tgtEl>
                                          <p:spTgt spid="20"/>
                                        </p:tgtEl>
                                        <p:attrNameLst>
                                          <p:attrName>ppt_h</p:attrName>
                                        </p:attrNameLst>
                                      </p:cBhvr>
                                      <p:tavLst>
                                        <p:tav tm="0">
                                          <p:val>
                                            <p:strVal val="#ppt_h"/>
                                          </p:val>
                                        </p:tav>
                                        <p:tav tm="100000">
                                          <p:val>
                                            <p:strVal val="#ppt_h"/>
                                          </p:val>
                                        </p:tav>
                                      </p:tavLst>
                                    </p:anim>
                                  </p:childTnLst>
                                </p:cTn>
                              </p:par>
                              <p:par>
                                <p:cTn id="24" presetID="19"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0" fill="hold"/>
                                        <p:tgtEl>
                                          <p:spTgt spid="21"/>
                                        </p:tgtEl>
                                        <p:attrNameLst>
                                          <p:attrName>ppt_w</p:attrName>
                                        </p:attrNameLst>
                                      </p:cBhvr>
                                      <p:tavLst>
                                        <p:tav tm="0" fmla="#ppt_w*sin(2.5*pi*$)">
                                          <p:val>
                                            <p:fltVal val="0"/>
                                          </p:val>
                                        </p:tav>
                                        <p:tav tm="100000">
                                          <p:val>
                                            <p:fltVal val="1"/>
                                          </p:val>
                                        </p:tav>
                                      </p:tavLst>
                                    </p:anim>
                                    <p:anim calcmode="lin" valueType="num">
                                      <p:cBhvr>
                                        <p:cTn id="27" dur="5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2"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Scale>
                                      <p:cBhvr>
                                        <p:cTn id="46"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14"/>
                                        </p:tgtEl>
                                        <p:attrNameLst>
                                          <p:attrName>ppt_x</p:attrName>
                                          <p:attrName>ppt_y</p:attrName>
                                        </p:attrNameLst>
                                      </p:cBhvr>
                                    </p:animMotion>
                                    <p:animEffect transition="in" filter="fade">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2"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Scale>
                                      <p:cBhvr>
                                        <p:cTn id="53"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21"/>
                                        </p:tgtEl>
                                        <p:attrNameLst>
                                          <p:attrName>ppt_x</p:attrName>
                                          <p:attrName>ppt_y</p:attrName>
                                        </p:attrNameLst>
                                      </p:cBhvr>
                                    </p:animMotion>
                                    <p:animEffect transition="in" filter="fade">
                                      <p:cBhvr>
                                        <p:cTn id="55" dur="10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56" presetClass="entr" presetSubtype="0" fill="hold" grpId="0" nodeType="clickEffect">
                                  <p:stCondLst>
                                    <p:cond delay="3000"/>
                                  </p:stCondLst>
                                  <p:iterate type="lt">
                                    <p:tmPct val="10000"/>
                                  </p:iterate>
                                  <p:childTnLst>
                                    <p:set>
                                      <p:cBhvr>
                                        <p:cTn id="59" dur="1" fill="hold">
                                          <p:stCondLst>
                                            <p:cond delay="0"/>
                                          </p:stCondLst>
                                        </p:cTn>
                                        <p:tgtEl>
                                          <p:spTgt spid="15"/>
                                        </p:tgtEl>
                                        <p:attrNameLst>
                                          <p:attrName>style.visibility</p:attrName>
                                        </p:attrNameLst>
                                      </p:cBhvr>
                                      <p:to>
                                        <p:strVal val="visible"/>
                                      </p:to>
                                    </p:set>
                                    <p:anim by="(-#ppt_w*2)" calcmode="lin" valueType="num">
                                      <p:cBhvr rctx="PPT">
                                        <p:cTn id="60" dur="1000" autoRev="1" fill="hold">
                                          <p:stCondLst>
                                            <p:cond delay="0"/>
                                          </p:stCondLst>
                                        </p:cTn>
                                        <p:tgtEl>
                                          <p:spTgt spid="15"/>
                                        </p:tgtEl>
                                        <p:attrNameLst>
                                          <p:attrName>ppt_w</p:attrName>
                                        </p:attrNameLst>
                                      </p:cBhvr>
                                    </p:anim>
                                    <p:anim by="(#ppt_w*0.50)" calcmode="lin" valueType="num">
                                      <p:cBhvr>
                                        <p:cTn id="61" dur="1000" decel="50000" autoRev="1" fill="hold">
                                          <p:stCondLst>
                                            <p:cond delay="0"/>
                                          </p:stCondLst>
                                        </p:cTn>
                                        <p:tgtEl>
                                          <p:spTgt spid="15"/>
                                        </p:tgtEl>
                                        <p:attrNameLst>
                                          <p:attrName>ppt_x</p:attrName>
                                        </p:attrNameLst>
                                      </p:cBhvr>
                                    </p:anim>
                                    <p:anim from="(-#ppt_h/2)" to="(#ppt_y)" calcmode="lin" valueType="num">
                                      <p:cBhvr>
                                        <p:cTn id="62" dur="2000" fill="hold">
                                          <p:stCondLst>
                                            <p:cond delay="0"/>
                                          </p:stCondLst>
                                        </p:cTn>
                                        <p:tgtEl>
                                          <p:spTgt spid="15"/>
                                        </p:tgtEl>
                                        <p:attrNameLst>
                                          <p:attrName>ppt_y</p:attrName>
                                        </p:attrNameLst>
                                      </p:cBhvr>
                                    </p:anim>
                                    <p:animRot by="21600000">
                                      <p:cBhvr>
                                        <p:cTn id="63" dur="2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351698" y="1700808"/>
            <a:ext cx="3500222" cy="504056"/>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Cabeamento Estruturado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305061" y="260648"/>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54" y="2276872"/>
            <a:ext cx="2760895"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ixaDeTexto 10"/>
          <p:cNvSpPr txBox="1"/>
          <p:nvPr/>
        </p:nvSpPr>
        <p:spPr>
          <a:xfrm>
            <a:off x="3387292" y="4077072"/>
            <a:ext cx="4392488" cy="707886"/>
          </a:xfrm>
          <a:prstGeom prst="rect">
            <a:avLst/>
          </a:prstGeom>
          <a:noFill/>
        </p:spPr>
        <p:txBody>
          <a:bodyPr wrap="square" rtlCol="0">
            <a:spAutoFit/>
          </a:bodyPr>
          <a:lstStyle/>
          <a:p>
            <a:pPr algn="ctr"/>
            <a:r>
              <a:rPr lang="pt-BR" sz="2000" b="1" dirty="0" smtClean="0">
                <a:latin typeface="Tahoma" pitchFamily="34" charset="0"/>
                <a:cs typeface="Tahoma" pitchFamily="34" charset="0"/>
              </a:rPr>
              <a:t>REORGANIZAÇÃO DA SALA DE TI  -  OUTROS EXEMPLOS</a:t>
            </a:r>
            <a:endParaRPr lang="pt-BR" sz="2000" b="1" dirty="0">
              <a:latin typeface="Tahoma" pitchFamily="34" charset="0"/>
              <a:cs typeface="Tahoma" pitchFamily="34" charset="0"/>
            </a:endParaRPr>
          </a:p>
        </p:txBody>
      </p: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958" y="1952836"/>
            <a:ext cx="3120056" cy="171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099" y="4784958"/>
            <a:ext cx="2419901" cy="171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1816" y="4928974"/>
            <a:ext cx="3011704" cy="175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3169"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5986" y="604832"/>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379990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0" fill="hold"/>
                                        <p:tgtEl>
                                          <p:spTgt spid="10"/>
                                        </p:tgtEl>
                                        <p:attrNameLst>
                                          <p:attrName>ppt_w</p:attrName>
                                        </p:attrNameLst>
                                      </p:cBhvr>
                                      <p:tavLst>
                                        <p:tav tm="0" fmla="#ppt_w*sin(2.5*pi*$)">
                                          <p:val>
                                            <p:fltVal val="0"/>
                                          </p:val>
                                        </p:tav>
                                        <p:tav tm="100000">
                                          <p:val>
                                            <p:fltVal val="1"/>
                                          </p:val>
                                        </p:tav>
                                      </p:tavLst>
                                    </p:anim>
                                    <p:anim calcmode="lin" valueType="num">
                                      <p:cBhvr>
                                        <p:cTn id="15" dur="5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9"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0" fill="hold"/>
                                        <p:tgtEl>
                                          <p:spTgt spid="17"/>
                                        </p:tgtEl>
                                        <p:attrNameLst>
                                          <p:attrName>ppt_w</p:attrName>
                                        </p:attrNameLst>
                                      </p:cBhvr>
                                      <p:tavLst>
                                        <p:tav tm="0" fmla="#ppt_w*sin(2.5*pi*$)">
                                          <p:val>
                                            <p:fltVal val="0"/>
                                          </p:val>
                                        </p:tav>
                                        <p:tav tm="100000">
                                          <p:val>
                                            <p:fltVal val="1"/>
                                          </p:val>
                                        </p:tav>
                                      </p:tavLst>
                                    </p:anim>
                                    <p:anim calcmode="lin" valueType="num">
                                      <p:cBhvr>
                                        <p:cTn id="21" dur="5000" fill="hold"/>
                                        <p:tgtEl>
                                          <p:spTgt spid="17"/>
                                        </p:tgtEl>
                                        <p:attrNameLst>
                                          <p:attrName>ppt_h</p:attrName>
                                        </p:attrNameLst>
                                      </p:cBhvr>
                                      <p:tavLst>
                                        <p:tav tm="0">
                                          <p:val>
                                            <p:strVal val="#ppt_h"/>
                                          </p:val>
                                        </p:tav>
                                        <p:tav tm="100000">
                                          <p:val>
                                            <p:strVal val="#ppt_h"/>
                                          </p:val>
                                        </p:tav>
                                      </p:tavLst>
                                    </p:anim>
                                  </p:childTnLst>
                                </p:cTn>
                              </p:par>
                              <p:par>
                                <p:cTn id="22" presetID="19" presetClass="entr" presetSubtype="1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0" fill="hold"/>
                                        <p:tgtEl>
                                          <p:spTgt spid="18"/>
                                        </p:tgtEl>
                                        <p:attrNameLst>
                                          <p:attrName>ppt_w</p:attrName>
                                        </p:attrNameLst>
                                      </p:cBhvr>
                                      <p:tavLst>
                                        <p:tav tm="0" fmla="#ppt_w*sin(2.5*pi*$)">
                                          <p:val>
                                            <p:fltVal val="0"/>
                                          </p:val>
                                        </p:tav>
                                        <p:tav tm="100000">
                                          <p:val>
                                            <p:fltVal val="1"/>
                                          </p:val>
                                        </p:tav>
                                      </p:tavLst>
                                    </p:anim>
                                    <p:anim calcmode="lin" valueType="num">
                                      <p:cBhvr>
                                        <p:cTn id="25" dur="5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30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Effect transition="in" filter="fade">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351698" y="1700808"/>
            <a:ext cx="3500222" cy="504056"/>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Cabeamento Estruturado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257120" y="260648"/>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sp>
        <p:nvSpPr>
          <p:cNvPr id="17" name="CaixaDeTexto 16"/>
          <p:cNvSpPr txBox="1"/>
          <p:nvPr/>
        </p:nvSpPr>
        <p:spPr>
          <a:xfrm>
            <a:off x="3961996" y="1570306"/>
            <a:ext cx="5002491" cy="1015663"/>
          </a:xfrm>
          <a:prstGeom prst="rect">
            <a:avLst/>
          </a:prstGeom>
          <a:noFill/>
        </p:spPr>
        <p:txBody>
          <a:bodyPr wrap="square" rtlCol="0">
            <a:spAutoFit/>
          </a:bodyPr>
          <a:lstStyle/>
          <a:p>
            <a:pPr algn="ctr"/>
            <a:r>
              <a:rPr lang="pt-BR" sz="2000" b="1" dirty="0" smtClean="0">
                <a:latin typeface="Tahoma" pitchFamily="34" charset="0"/>
                <a:cs typeface="Tahoma" pitchFamily="34" charset="0"/>
              </a:rPr>
              <a:t>IDENTIFICAÇÃO DE CABEAMENTO  ESTRUTURADO E MODELOS DE RACKS</a:t>
            </a:r>
            <a:endParaRPr lang="pt-BR" sz="2000" b="1" dirty="0">
              <a:latin typeface="Tahoma" pitchFamily="34" charset="0"/>
              <a:cs typeface="Tahoma" pitchFamily="34" charset="0"/>
            </a:endParaRPr>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652" y="2636912"/>
            <a:ext cx="4313732" cy="159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348880"/>
            <a:ext cx="2880320" cy="209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44" y="4725144"/>
            <a:ext cx="3642340" cy="195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4540681"/>
            <a:ext cx="3557328" cy="22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3169"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7194" y="603342"/>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9028635"/>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7"/>
                                        </p:tgtEl>
                                        <p:attrNameLst>
                                          <p:attrName>ppt_y</p:attrName>
                                        </p:attrNameLst>
                                      </p:cBhvr>
                                      <p:tavLst>
                                        <p:tav tm="0">
                                          <p:val>
                                            <p:strVal val="#ppt_y"/>
                                          </p:val>
                                        </p:tav>
                                        <p:tav tm="100000">
                                          <p:val>
                                            <p:strVal val="#ppt_y"/>
                                          </p:val>
                                        </p:tav>
                                      </p:tavLst>
                                    </p:anim>
                                    <p:anim calcmode="lin" valueType="num">
                                      <p:cBhvr>
                                        <p:cTn id="36"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395536" y="2564904"/>
            <a:ext cx="8568953" cy="3888432"/>
          </a:xfrm>
        </p:spPr>
        <p:txBody>
          <a:bodyPr>
            <a:normAutofit fontScale="85000" lnSpcReduction="20000"/>
          </a:bodyPr>
          <a:lstStyle/>
          <a:p>
            <a:pPr marL="0" indent="0" algn="just">
              <a:buNone/>
            </a:pPr>
            <a:endParaRPr lang="pt-BR" sz="1400" dirty="0">
              <a:latin typeface="Arial Narrow" pitchFamily="34" charset="0"/>
            </a:endParaRPr>
          </a:p>
          <a:p>
            <a:pPr marL="0" indent="0" algn="just">
              <a:buNone/>
            </a:pPr>
            <a:r>
              <a:rPr lang="pt-BR" sz="1400" dirty="0" smtClean="0">
                <a:latin typeface="Arial Narrow" pitchFamily="34" charset="0"/>
              </a:rPr>
              <a:t>Fornecemos os subsídios técnicos para os estudos de viabilidade, a elaboração dos projetos , a definição das especificações, as </a:t>
            </a:r>
            <a:r>
              <a:rPr lang="pt-BR" sz="1400" dirty="0" err="1" smtClean="0">
                <a:latin typeface="Arial Narrow" pitchFamily="34" charset="0"/>
              </a:rPr>
              <a:t>caracteristicas</a:t>
            </a:r>
            <a:r>
              <a:rPr lang="pt-BR" sz="1400" dirty="0" smtClean="0">
                <a:latin typeface="Arial Narrow" pitchFamily="34" charset="0"/>
              </a:rPr>
              <a:t> construtivas e os aspectos de operações e manutenções nas respectivas instalações, bem como nortear a celebração dos contratos de acesso que forem assinados para instalação, execução  e manutenção em redes elétricas de baixa e média tensão estabilizadas para equipamentos de informáticas, </a:t>
            </a:r>
            <a:r>
              <a:rPr lang="pt-BR" sz="1400" dirty="0" err="1" smtClean="0">
                <a:latin typeface="Arial Narrow" pitchFamily="34" charset="0"/>
              </a:rPr>
              <a:t>no-breaks</a:t>
            </a:r>
            <a:r>
              <a:rPr lang="pt-BR" sz="1400" dirty="0" smtClean="0">
                <a:latin typeface="Arial Narrow" pitchFamily="34" charset="0"/>
              </a:rPr>
              <a:t>, etc.</a:t>
            </a:r>
          </a:p>
          <a:p>
            <a:pPr marL="0" indent="0" algn="just">
              <a:buNone/>
            </a:pPr>
            <a:endParaRPr lang="pt-BR" sz="1400" dirty="0">
              <a:latin typeface="Arial Narrow" pitchFamily="34" charset="0"/>
            </a:endParaRPr>
          </a:p>
          <a:p>
            <a:pPr marL="0" indent="0" algn="just">
              <a:buNone/>
            </a:pPr>
            <a:r>
              <a:rPr lang="pt-BR" sz="1400" dirty="0" smtClean="0">
                <a:latin typeface="Arial Narrow" pitchFamily="34" charset="0"/>
              </a:rPr>
              <a:t> •  Fornecemos e realizamos montagem de painéis elétricos de Baixa e Média tensão.</a:t>
            </a:r>
          </a:p>
          <a:p>
            <a:pPr marL="0" indent="0" algn="just">
              <a:buNone/>
            </a:pPr>
            <a:r>
              <a:rPr lang="pt-BR" sz="1400" dirty="0" smtClean="0">
                <a:latin typeface="Arial Narrow" pitchFamily="34" charset="0"/>
              </a:rPr>
              <a:t> </a:t>
            </a:r>
            <a:r>
              <a:rPr lang="pt-BR" sz="1400" dirty="0">
                <a:latin typeface="Arial Narrow" pitchFamily="34" charset="0"/>
              </a:rPr>
              <a:t>•  </a:t>
            </a:r>
            <a:r>
              <a:rPr lang="pt-BR" sz="1400" dirty="0" smtClean="0">
                <a:latin typeface="Arial Narrow" pitchFamily="34" charset="0"/>
              </a:rPr>
              <a:t>Lançamentos de Circuitos Elétricos Alimentadores Primários , Secundários</a:t>
            </a:r>
          </a:p>
          <a:p>
            <a:pPr marL="0" indent="0" algn="just">
              <a:buNone/>
            </a:pPr>
            <a:r>
              <a:rPr lang="pt-BR" sz="1400" dirty="0">
                <a:latin typeface="Arial Narrow" pitchFamily="34" charset="0"/>
              </a:rPr>
              <a:t> •  </a:t>
            </a:r>
            <a:r>
              <a:rPr lang="pt-BR" sz="1400" dirty="0" smtClean="0">
                <a:latin typeface="Arial Narrow" pitchFamily="34" charset="0"/>
              </a:rPr>
              <a:t>Montagem e Instalação de Quadros de Distribuição </a:t>
            </a:r>
          </a:p>
          <a:p>
            <a:pPr marL="0" indent="0" algn="just">
              <a:buNone/>
            </a:pPr>
            <a:r>
              <a:rPr lang="pt-BR" sz="1400" dirty="0">
                <a:latin typeface="Arial Narrow" pitchFamily="34" charset="0"/>
              </a:rPr>
              <a:t> •  </a:t>
            </a:r>
            <a:r>
              <a:rPr lang="pt-BR" sz="1400" dirty="0" smtClean="0">
                <a:latin typeface="Arial Narrow" pitchFamily="34" charset="0"/>
              </a:rPr>
              <a:t>Testes de Continuidade e Funcionalidade da Rede Elétrica</a:t>
            </a:r>
          </a:p>
          <a:p>
            <a:pPr marL="0" indent="0" algn="just">
              <a:buNone/>
            </a:pPr>
            <a:r>
              <a:rPr lang="pt-BR" sz="1400" dirty="0">
                <a:latin typeface="Arial Narrow" pitchFamily="34" charset="0"/>
              </a:rPr>
              <a:t> •  </a:t>
            </a:r>
            <a:r>
              <a:rPr lang="pt-BR" sz="1400" dirty="0" smtClean="0">
                <a:latin typeface="Arial Narrow" pitchFamily="34" charset="0"/>
              </a:rPr>
              <a:t>Serviços de Medições ( Fator de Potência ) </a:t>
            </a:r>
          </a:p>
          <a:p>
            <a:pPr marL="0" indent="0" algn="just">
              <a:buNone/>
            </a:pPr>
            <a:r>
              <a:rPr lang="pt-BR" sz="1400" dirty="0">
                <a:latin typeface="Arial Narrow" pitchFamily="34" charset="0"/>
              </a:rPr>
              <a:t> •  </a:t>
            </a:r>
            <a:r>
              <a:rPr lang="pt-BR" sz="1400" dirty="0" smtClean="0">
                <a:latin typeface="Arial Narrow" pitchFamily="34" charset="0"/>
              </a:rPr>
              <a:t>Serviços de Medida de Resistência de Aterramento</a:t>
            </a:r>
          </a:p>
          <a:p>
            <a:pPr marL="0" indent="0" algn="just">
              <a:buNone/>
            </a:pPr>
            <a:r>
              <a:rPr lang="pt-BR" sz="1400" dirty="0">
                <a:latin typeface="Arial Narrow" pitchFamily="34" charset="0"/>
              </a:rPr>
              <a:t> •  </a:t>
            </a:r>
            <a:r>
              <a:rPr lang="pt-BR" sz="1400" dirty="0" smtClean="0">
                <a:latin typeface="Arial Narrow" pitchFamily="34" charset="0"/>
              </a:rPr>
              <a:t>Laudo Técnico : Instalações Elétricas e Sistema de Aterramento</a:t>
            </a:r>
          </a:p>
          <a:p>
            <a:pPr marL="0" indent="0" algn="just">
              <a:buNone/>
            </a:pPr>
            <a:r>
              <a:rPr lang="pt-BR" sz="1400" dirty="0">
                <a:latin typeface="Arial Narrow" pitchFamily="34" charset="0"/>
              </a:rPr>
              <a:t> •  </a:t>
            </a:r>
            <a:r>
              <a:rPr lang="pt-BR" sz="1400" dirty="0" smtClean="0">
                <a:latin typeface="Arial Narrow" pitchFamily="34" charset="0"/>
              </a:rPr>
              <a:t>Documentação Técnica ( Diagrama e Cálculo de Demanda ) </a:t>
            </a:r>
          </a:p>
          <a:p>
            <a:pPr marL="0" indent="0" algn="just">
              <a:buNone/>
            </a:pPr>
            <a:r>
              <a:rPr lang="pt-BR" sz="1400" dirty="0">
                <a:latin typeface="Arial Narrow" pitchFamily="34" charset="0"/>
              </a:rPr>
              <a:t> •  </a:t>
            </a:r>
            <a:r>
              <a:rPr lang="pt-BR" sz="1400" dirty="0" smtClean="0">
                <a:latin typeface="Arial Narrow" pitchFamily="34" charset="0"/>
              </a:rPr>
              <a:t>Site </a:t>
            </a:r>
            <a:r>
              <a:rPr lang="pt-BR" sz="1400" dirty="0" err="1" smtClean="0">
                <a:latin typeface="Arial Narrow" pitchFamily="34" charset="0"/>
              </a:rPr>
              <a:t>Survey</a:t>
            </a:r>
            <a:r>
              <a:rPr lang="pt-BR" sz="1400" dirty="0" smtClean="0">
                <a:latin typeface="Arial Narrow" pitchFamily="34" charset="0"/>
              </a:rPr>
              <a:t> : </a:t>
            </a:r>
            <a:r>
              <a:rPr lang="pt-BR" sz="1400" dirty="0" err="1" smtClean="0">
                <a:latin typeface="Arial Narrow" pitchFamily="34" charset="0"/>
              </a:rPr>
              <a:t>Checklist</a:t>
            </a:r>
            <a:r>
              <a:rPr lang="pt-BR" sz="1400" dirty="0" smtClean="0">
                <a:latin typeface="Arial Narrow" pitchFamily="34" charset="0"/>
              </a:rPr>
              <a:t> das condições gerais de Instalação</a:t>
            </a:r>
          </a:p>
          <a:p>
            <a:pPr marL="0" indent="0" algn="just">
              <a:buNone/>
            </a:pPr>
            <a:r>
              <a:rPr lang="pt-BR" sz="1400" dirty="0">
                <a:latin typeface="Arial Narrow" pitchFamily="34" charset="0"/>
              </a:rPr>
              <a:t> •  </a:t>
            </a:r>
            <a:r>
              <a:rPr lang="pt-BR" sz="1400" dirty="0" smtClean="0">
                <a:latin typeface="Arial Narrow" pitchFamily="34" charset="0"/>
              </a:rPr>
              <a:t>Instalação de Iluminação em geral</a:t>
            </a:r>
          </a:p>
          <a:p>
            <a:pPr marL="0" indent="0" algn="just">
              <a:buNone/>
            </a:pPr>
            <a:r>
              <a:rPr lang="pt-BR" sz="1400" dirty="0" smtClean="0">
                <a:latin typeface="Arial Narrow" pitchFamily="34" charset="0"/>
              </a:rPr>
              <a:t> </a:t>
            </a:r>
            <a:r>
              <a:rPr lang="pt-BR" sz="1400" dirty="0">
                <a:latin typeface="Arial Narrow" pitchFamily="34" charset="0"/>
              </a:rPr>
              <a:t>•  </a:t>
            </a:r>
            <a:r>
              <a:rPr lang="pt-BR" sz="1400" dirty="0" smtClean="0">
                <a:latin typeface="Arial Narrow" pitchFamily="34" charset="0"/>
              </a:rPr>
              <a:t>Instalações  Elétricas Comerciais e Industriais</a:t>
            </a:r>
          </a:p>
          <a:p>
            <a:pPr marL="0" indent="0" algn="just">
              <a:buNone/>
            </a:pPr>
            <a:endParaRPr lang="pt-BR" sz="1400" dirty="0" smtClean="0">
              <a:latin typeface="Arial Narrow" pitchFamily="34" charset="0"/>
            </a:endParaRPr>
          </a:p>
          <a:p>
            <a:pPr marL="0" indent="0" algn="just">
              <a:buNone/>
            </a:pPr>
            <a:endParaRPr lang="pt-BR" sz="1400" dirty="0" smtClean="0">
              <a:latin typeface="Arial Narrow" pitchFamily="34" charset="0"/>
            </a:endParaRPr>
          </a:p>
          <a:p>
            <a:pPr marL="0" indent="0" algn="just">
              <a:buNone/>
            </a:pPr>
            <a:endParaRPr lang="pt-BR" sz="1400" dirty="0" smtClean="0">
              <a:latin typeface="Arial Narrow" pitchFamily="34" charset="0"/>
            </a:endParaRPr>
          </a:p>
          <a:p>
            <a:pPr marL="0" indent="0" algn="just">
              <a:buNone/>
            </a:pPr>
            <a:r>
              <a:rPr lang="pt-BR" sz="1400" dirty="0" smtClean="0">
                <a:latin typeface="Arial Narrow" pitchFamily="34" charset="0"/>
              </a:rPr>
              <a:t> </a:t>
            </a:r>
            <a:endParaRPr lang="pt-BR" sz="1400" dirty="0">
              <a:latin typeface="Arial Narrow" pitchFamily="34" charset="0"/>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1071964"/>
            <a:ext cx="2520281" cy="68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ângulo de cantos arredondados 10"/>
          <p:cNvSpPr/>
          <p:nvPr/>
        </p:nvSpPr>
        <p:spPr>
          <a:xfrm>
            <a:off x="467544" y="1840271"/>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Redes Elétricas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2027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573016"/>
            <a:ext cx="2952328" cy="273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676" y="5532034"/>
            <a:ext cx="557213"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5045" y="6197666"/>
            <a:ext cx="2136811" cy="4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1889" y="5661248"/>
            <a:ext cx="1452900" cy="52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aixaDeTexto 13"/>
          <p:cNvSpPr txBox="1"/>
          <p:nvPr/>
        </p:nvSpPr>
        <p:spPr>
          <a:xfrm>
            <a:off x="6444208" y="276653"/>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7"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3169"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1645" y="627694"/>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7033686"/>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336152" y="324501"/>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972084" y="4581128"/>
            <a:ext cx="3887947" cy="211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543112" y="2332260"/>
            <a:ext cx="3250537" cy="174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aixaDeTexto 15"/>
          <p:cNvSpPr txBox="1"/>
          <p:nvPr/>
        </p:nvSpPr>
        <p:spPr>
          <a:xfrm rot="10800000" flipV="1">
            <a:off x="2502124" y="-1645113"/>
            <a:ext cx="5441023" cy="646331"/>
          </a:xfrm>
          <a:prstGeom prst="rect">
            <a:avLst/>
          </a:prstGeom>
          <a:noFill/>
        </p:spPr>
        <p:txBody>
          <a:bodyPr wrap="square" rtlCol="0">
            <a:spAutoFit/>
          </a:bodyPr>
          <a:lstStyle/>
          <a:p>
            <a:r>
              <a:rPr lang="pt-BR" dirty="0" smtClean="0"/>
              <a:t>Instalações de cabeamentos Elétricos que correm por </a:t>
            </a:r>
            <a:r>
              <a:rPr lang="pt-BR" dirty="0" err="1"/>
              <a:t>E</a:t>
            </a:r>
            <a:r>
              <a:rPr lang="pt-BR" dirty="0" err="1" smtClean="0"/>
              <a:t>letrocalhas</a:t>
            </a:r>
            <a:r>
              <a:rPr lang="pt-BR" dirty="0" smtClean="0"/>
              <a:t> exclusivas...</a:t>
            </a:r>
            <a:endParaRPr lang="pt-BR" dirty="0"/>
          </a:p>
        </p:txBody>
      </p:sp>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5292080" y="3204666"/>
            <a:ext cx="3373305" cy="181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aixaDeTexto 20"/>
          <p:cNvSpPr txBox="1"/>
          <p:nvPr/>
        </p:nvSpPr>
        <p:spPr>
          <a:xfrm rot="10800000" flipV="1">
            <a:off x="4427984" y="2440155"/>
            <a:ext cx="4014626" cy="646331"/>
          </a:xfrm>
          <a:prstGeom prst="rect">
            <a:avLst/>
          </a:prstGeom>
          <a:noFill/>
        </p:spPr>
        <p:txBody>
          <a:bodyPr wrap="square" rtlCol="0">
            <a:spAutoFit/>
          </a:bodyPr>
          <a:lstStyle/>
          <a:p>
            <a:r>
              <a:rPr lang="pt-BR" b="1" dirty="0" smtClean="0"/>
              <a:t>A não interferir com cabeamento Estruturado de Dados...</a:t>
            </a:r>
            <a:endParaRPr lang="pt-BR" b="1" dirty="0"/>
          </a:p>
        </p:txBody>
      </p:sp>
      <p:sp>
        <p:nvSpPr>
          <p:cNvPr id="22" name="Retângulo de cantos arredondados 21"/>
          <p:cNvSpPr/>
          <p:nvPr/>
        </p:nvSpPr>
        <p:spPr>
          <a:xfrm>
            <a:off x="397092" y="1696255"/>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Redes Elétricas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9"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5696"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6226" y="657771"/>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03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300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fltVal val="0"/>
                                          </p:val>
                                        </p:tav>
                                        <p:tav tm="100000">
                                          <p:val>
                                            <p:strVal val="#ppt_w"/>
                                          </p:val>
                                        </p:tav>
                                      </p:tavLst>
                                    </p:anim>
                                    <p:anim calcmode="lin" valueType="num">
                                      <p:cBhvr>
                                        <p:cTn id="35" dur="10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285875"/>
            <a:ext cx="4714875"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ixaDeTexto 4"/>
          <p:cNvSpPr txBox="1"/>
          <p:nvPr/>
        </p:nvSpPr>
        <p:spPr>
          <a:xfrm>
            <a:off x="1763713" y="2924175"/>
            <a:ext cx="6553200" cy="1201738"/>
          </a:xfrm>
          <a:prstGeom prst="rect">
            <a:avLst/>
          </a:prstGeom>
          <a:noFill/>
        </p:spPr>
        <p:txBody>
          <a:bodyPr>
            <a:spAutoFit/>
          </a:bodyPr>
          <a:lstStyle/>
          <a:p>
            <a:pPr fontAlgn="auto">
              <a:spcBef>
                <a:spcPts val="0"/>
              </a:spcBef>
              <a:spcAft>
                <a:spcPts val="0"/>
              </a:spcAft>
              <a:defRPr/>
            </a:pPr>
            <a:r>
              <a:rPr lang="pt-BR" b="1" dirty="0">
                <a:solidFill>
                  <a:schemeClr val="tx2">
                    <a:lumMod val="60000"/>
                    <a:lumOff val="40000"/>
                  </a:schemeClr>
                </a:solidFill>
                <a:effectLst>
                  <a:outerShdw blurRad="38100" dist="38100" dir="2700000" algn="tl">
                    <a:srgbClr val="000000">
                      <a:alpha val="43137"/>
                    </a:srgbClr>
                  </a:outerShdw>
                </a:effectLst>
                <a:latin typeface="+mn-lt"/>
              </a:rPr>
              <a:t>               SOLUÇÕES EM REDES DE FIBRAS OPTICAS</a:t>
            </a:r>
          </a:p>
          <a:p>
            <a:pPr fontAlgn="auto">
              <a:spcBef>
                <a:spcPts val="0"/>
              </a:spcBef>
              <a:spcAft>
                <a:spcPts val="0"/>
              </a:spcAft>
              <a:defRPr/>
            </a:pPr>
            <a:r>
              <a:rPr lang="pt-BR" b="1" dirty="0">
                <a:solidFill>
                  <a:schemeClr val="tx2">
                    <a:lumMod val="60000"/>
                    <a:lumOff val="40000"/>
                  </a:schemeClr>
                </a:solidFill>
                <a:effectLst>
                  <a:outerShdw blurRad="38100" dist="38100" dir="2700000" algn="tl">
                    <a:srgbClr val="000000">
                      <a:alpha val="43137"/>
                    </a:srgbClr>
                  </a:outerShdw>
                </a:effectLst>
                <a:latin typeface="+mn-lt"/>
              </a:rPr>
              <a:t>Organização , Instalação e Certificação dos Pontos  Estruturados</a:t>
            </a:r>
          </a:p>
          <a:p>
            <a:pPr fontAlgn="auto">
              <a:spcBef>
                <a:spcPts val="0"/>
              </a:spcBef>
              <a:spcAft>
                <a:spcPts val="0"/>
              </a:spcAft>
              <a:defRPr/>
            </a:pPr>
            <a:endParaRPr lang="pt-BR" b="1" dirty="0">
              <a:solidFill>
                <a:schemeClr val="tx2">
                  <a:lumMod val="60000"/>
                  <a:lumOff val="40000"/>
                </a:schemeClr>
              </a:solidFill>
              <a:effectLst>
                <a:outerShdw blurRad="38100" dist="38100" dir="2700000" algn="tl">
                  <a:srgbClr val="000000">
                    <a:alpha val="43137"/>
                  </a:srgbClr>
                </a:outerShdw>
              </a:effectLst>
              <a:latin typeface="+mn-lt"/>
            </a:endParaRPr>
          </a:p>
          <a:p>
            <a:pPr fontAlgn="auto">
              <a:spcBef>
                <a:spcPts val="0"/>
              </a:spcBef>
              <a:spcAft>
                <a:spcPts val="0"/>
              </a:spcAft>
              <a:defRPr/>
            </a:pPr>
            <a:r>
              <a:rPr lang="pt-BR" b="1" dirty="0">
                <a:solidFill>
                  <a:schemeClr val="tx2">
                    <a:lumMod val="60000"/>
                    <a:lumOff val="40000"/>
                  </a:schemeClr>
                </a:solidFill>
                <a:effectLst>
                  <a:outerShdw blurRad="38100" dist="38100" dir="2700000" algn="tl">
                    <a:srgbClr val="000000">
                      <a:alpha val="43137"/>
                    </a:srgbClr>
                  </a:outerShdw>
                </a:effectLst>
                <a:latin typeface="+mn-lt"/>
              </a:rPr>
              <a:t>                    VOZ + DADOS + FIBRA ÓPTICA</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19113"/>
            <a:ext cx="2682875" cy="240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ixaDeTexto 8"/>
          <p:cNvSpPr txBox="1">
            <a:spLocks noChangeArrowheads="1"/>
          </p:cNvSpPr>
          <p:nvPr/>
        </p:nvSpPr>
        <p:spPr bwMode="auto">
          <a:xfrm>
            <a:off x="6586538" y="1601788"/>
            <a:ext cx="2160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pt-BR">
                <a:solidFill>
                  <a:schemeClr val="bg1"/>
                </a:solidFill>
              </a:rPr>
              <a:t> Instalação de Rede     </a:t>
            </a:r>
          </a:p>
          <a:p>
            <a:pPr eaLnBrk="1" hangingPunct="1"/>
            <a:r>
              <a:rPr lang="pt-BR">
                <a:solidFill>
                  <a:schemeClr val="bg1"/>
                </a:solidFill>
              </a:rPr>
              <a:t> Metálica e  Óptica</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 y="4121150"/>
            <a:ext cx="256063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ixaDeTexto 11"/>
          <p:cNvSpPr txBox="1">
            <a:spLocks noChangeArrowheads="1"/>
          </p:cNvSpPr>
          <p:nvPr/>
        </p:nvSpPr>
        <p:spPr bwMode="auto">
          <a:xfrm>
            <a:off x="311150" y="5211763"/>
            <a:ext cx="2427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pt-BR">
                <a:solidFill>
                  <a:schemeClr val="bg1"/>
                </a:solidFill>
              </a:rPr>
              <a:t>   Estruturação da Rede     </a:t>
            </a:r>
          </a:p>
          <a:p>
            <a:pPr eaLnBrk="1" hangingPunct="1"/>
            <a:endParaRPr lang="pt-BR">
              <a:solidFill>
                <a:schemeClr val="bg1"/>
              </a:solidFill>
            </a:endParaRPr>
          </a:p>
        </p:txBody>
      </p:sp>
      <p:pic>
        <p:nvPicPr>
          <p:cNvPr id="82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1913" y="4162425"/>
            <a:ext cx="2519362"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aixaDeTexto 13"/>
          <p:cNvSpPr txBox="1">
            <a:spLocks noChangeArrowheads="1"/>
          </p:cNvSpPr>
          <p:nvPr/>
        </p:nvSpPr>
        <p:spPr bwMode="auto">
          <a:xfrm>
            <a:off x="6511925" y="5232400"/>
            <a:ext cx="2339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pt-BR">
                <a:solidFill>
                  <a:schemeClr val="bg1"/>
                </a:solidFill>
              </a:rPr>
              <a:t> Organização de Racks</a:t>
            </a:r>
          </a:p>
        </p:txBody>
      </p:sp>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3238" y="4924425"/>
            <a:ext cx="3240087"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3526971" y="5933808"/>
            <a:ext cx="2376264" cy="369332"/>
          </a:xfrm>
          <a:prstGeom prst="rect">
            <a:avLst/>
          </a:prstGeom>
          <a:noFill/>
        </p:spPr>
        <p:txBody>
          <a:bodyPr wrap="square" rtlCol="0">
            <a:spAutoFit/>
          </a:bodyPr>
          <a:lstStyle/>
          <a:p>
            <a:r>
              <a:rPr lang="pt-BR" dirty="0" smtClean="0">
                <a:solidFill>
                  <a:schemeClr val="bg1"/>
                </a:solidFill>
              </a:rPr>
              <a:t>  Certificação e Fusão</a:t>
            </a:r>
            <a:endParaRPr lang="pt-BR" dirty="0">
              <a:solidFill>
                <a:schemeClr val="bg1"/>
              </a:solidFill>
            </a:endParaRPr>
          </a:p>
        </p:txBody>
      </p:sp>
    </p:spTree>
    <p:extLst>
      <p:ext uri="{BB962C8B-B14F-4D97-AF65-F5344CB8AC3E}">
        <p14:creationId xmlns:p14="http://schemas.microsoft.com/office/powerpoint/2010/main" val="1020417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2051"/>
                                        </p:tgtEl>
                                        <p:attrNameLst>
                                          <p:attrName>style.visibility</p:attrName>
                                        </p:attrNameLst>
                                      </p:cBhvr>
                                      <p:to>
                                        <p:strVal val="visible"/>
                                      </p:to>
                                    </p:set>
                                    <p:animEffect transition="in" filter="fade">
                                      <p:cBhvr>
                                        <p:cTn id="33" dur="1000"/>
                                        <p:tgtEl>
                                          <p:spTgt spid="2051"/>
                                        </p:tgtEl>
                                      </p:cBhvr>
                                    </p:animEffect>
                                    <p:anim calcmode="lin" valueType="num">
                                      <p:cBhvr>
                                        <p:cTn id="34" dur="1000" fill="hold"/>
                                        <p:tgtEl>
                                          <p:spTgt spid="2051"/>
                                        </p:tgtEl>
                                        <p:attrNameLst>
                                          <p:attrName>ppt_x</p:attrName>
                                        </p:attrNameLst>
                                      </p:cBhvr>
                                      <p:tavLst>
                                        <p:tav tm="0">
                                          <p:val>
                                            <p:strVal val="#ppt_x"/>
                                          </p:val>
                                        </p:tav>
                                        <p:tav tm="100000">
                                          <p:val>
                                            <p:strVal val="#ppt_x"/>
                                          </p:val>
                                        </p:tav>
                                      </p:tavLst>
                                    </p:anim>
                                    <p:anim calcmode="lin" valueType="num">
                                      <p:cBhvr>
                                        <p:cTn id="35" dur="1000" fill="hold"/>
                                        <p:tgtEl>
                                          <p:spTgt spid="205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2" presetClass="entr" presetSubtype="0" fill="hold" nodeType="clickEffect">
                                  <p:stCondLst>
                                    <p:cond delay="0"/>
                                  </p:stCondLst>
                                  <p:childTnLst>
                                    <p:set>
                                      <p:cBhvr>
                                        <p:cTn id="49" dur="1" fill="hold">
                                          <p:stCondLst>
                                            <p:cond delay="0"/>
                                          </p:stCondLst>
                                        </p:cTn>
                                        <p:tgtEl>
                                          <p:spTgt spid="8200"/>
                                        </p:tgtEl>
                                        <p:attrNameLst>
                                          <p:attrName>style.visibility</p:attrName>
                                        </p:attrNameLst>
                                      </p:cBhvr>
                                      <p:to>
                                        <p:strVal val="visible"/>
                                      </p:to>
                                    </p:set>
                                    <p:animEffect transition="in" filter="fade">
                                      <p:cBhvr>
                                        <p:cTn id="50" dur="1000"/>
                                        <p:tgtEl>
                                          <p:spTgt spid="8200"/>
                                        </p:tgtEl>
                                      </p:cBhvr>
                                    </p:animEffect>
                                    <p:anim calcmode="lin" valueType="num">
                                      <p:cBhvr>
                                        <p:cTn id="51" dur="1000" fill="hold"/>
                                        <p:tgtEl>
                                          <p:spTgt spid="8200"/>
                                        </p:tgtEl>
                                        <p:attrNameLst>
                                          <p:attrName>ppt_x</p:attrName>
                                        </p:attrNameLst>
                                      </p:cBhvr>
                                      <p:tavLst>
                                        <p:tav tm="0">
                                          <p:val>
                                            <p:strVal val="#ppt_x"/>
                                          </p:val>
                                        </p:tav>
                                        <p:tav tm="100000">
                                          <p:val>
                                            <p:strVal val="#ppt_x"/>
                                          </p:val>
                                        </p:tav>
                                      </p:tavLst>
                                    </p:anim>
                                    <p:anim calcmode="lin" valueType="num">
                                      <p:cBhvr>
                                        <p:cTn id="52"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ntr" presetSubtype="16" fill="hold" nodeType="clickEffect">
                                  <p:stCondLst>
                                    <p:cond delay="0"/>
                                  </p:stCondLst>
                                  <p:childTnLst>
                                    <p:set>
                                      <p:cBhvr>
                                        <p:cTn id="56" dur="1" fill="hold">
                                          <p:stCondLst>
                                            <p:cond delay="0"/>
                                          </p:stCondLst>
                                        </p:cTn>
                                        <p:tgtEl>
                                          <p:spTgt spid="2053"/>
                                        </p:tgtEl>
                                        <p:attrNameLst>
                                          <p:attrName>style.visibility</p:attrName>
                                        </p:attrNameLst>
                                      </p:cBhvr>
                                      <p:to>
                                        <p:strVal val="visible"/>
                                      </p:to>
                                    </p:set>
                                    <p:anim calcmode="lin" valueType="num">
                                      <p:cBhvr>
                                        <p:cTn id="57" dur="500" fill="hold"/>
                                        <p:tgtEl>
                                          <p:spTgt spid="2053"/>
                                        </p:tgtEl>
                                        <p:attrNameLst>
                                          <p:attrName>ppt_w</p:attrName>
                                        </p:attrNameLst>
                                      </p:cBhvr>
                                      <p:tavLst>
                                        <p:tav tm="0">
                                          <p:val>
                                            <p:fltVal val="0"/>
                                          </p:val>
                                        </p:tav>
                                        <p:tav tm="100000">
                                          <p:val>
                                            <p:strVal val="#ppt_w"/>
                                          </p:val>
                                        </p:tav>
                                      </p:tavLst>
                                    </p:anim>
                                    <p:anim calcmode="lin" valueType="num">
                                      <p:cBhvr>
                                        <p:cTn id="58" dur="500" fill="hold"/>
                                        <p:tgtEl>
                                          <p:spTgt spid="2053"/>
                                        </p:tgtEl>
                                        <p:attrNameLst>
                                          <p:attrName>ppt_h</p:attrName>
                                        </p:attrNameLst>
                                      </p:cBhvr>
                                      <p:tavLst>
                                        <p:tav tm="0">
                                          <p:val>
                                            <p:fltVal val="0"/>
                                          </p:val>
                                        </p:tav>
                                        <p:tav tm="100000">
                                          <p:val>
                                            <p:strVal val="#ppt_h"/>
                                          </p:val>
                                        </p:tav>
                                      </p:tavLst>
                                    </p:anim>
                                    <p:animEffect transition="in" filter="fade">
                                      <p:cBhvr>
                                        <p:cTn id="59" dur="500"/>
                                        <p:tgtEl>
                                          <p:spTgt spid="205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3" presetClass="entr" presetSubtype="16" fill="hold" nodeType="clickEffect">
                                  <p:stCondLst>
                                    <p:cond delay="0"/>
                                  </p:stCondLst>
                                  <p:childTnLst>
                                    <p:set>
                                      <p:cBhvr>
                                        <p:cTn id="63" dur="1" fill="hold">
                                          <p:stCondLst>
                                            <p:cond delay="0"/>
                                          </p:stCondLst>
                                        </p:cTn>
                                        <p:tgtEl>
                                          <p:spTgt spid="2053"/>
                                        </p:tgtEl>
                                        <p:attrNameLst>
                                          <p:attrName>style.visibility</p:attrName>
                                        </p:attrNameLst>
                                      </p:cBhvr>
                                      <p:to>
                                        <p:strVal val="visible"/>
                                      </p:to>
                                    </p:set>
                                    <p:anim calcmode="lin" valueType="num">
                                      <p:cBhvr>
                                        <p:cTn id="64" dur="500" fill="hold"/>
                                        <p:tgtEl>
                                          <p:spTgt spid="2053"/>
                                        </p:tgtEl>
                                        <p:attrNameLst>
                                          <p:attrName>ppt_w</p:attrName>
                                        </p:attrNameLst>
                                      </p:cBhvr>
                                      <p:tavLst>
                                        <p:tav tm="0">
                                          <p:val>
                                            <p:fltVal val="0"/>
                                          </p:val>
                                        </p:tav>
                                        <p:tav tm="100000">
                                          <p:val>
                                            <p:strVal val="#ppt_w"/>
                                          </p:val>
                                        </p:tav>
                                      </p:tavLst>
                                    </p:anim>
                                    <p:anim calcmode="lin" valueType="num">
                                      <p:cBhvr>
                                        <p:cTn id="65" dur="500" fill="hold"/>
                                        <p:tgtEl>
                                          <p:spTgt spid="2053"/>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1"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 fill="hold"/>
                                        <p:tgtEl>
                                          <p:spTgt spid="5"/>
                                        </p:tgtEl>
                                        <p:attrNameLst>
                                          <p:attrName>ppt_w</p:attrName>
                                        </p:attrNameLst>
                                      </p:cBhvr>
                                      <p:tavLst>
                                        <p:tav tm="0">
                                          <p:val>
                                            <p:fltVal val="0"/>
                                          </p:val>
                                        </p:tav>
                                        <p:tav tm="100000">
                                          <p:val>
                                            <p:strVal val="#ppt_w"/>
                                          </p:val>
                                        </p:tav>
                                      </p:tavLst>
                                    </p:anim>
                                    <p:anim calcmode="lin" valueType="num">
                                      <p:cBhvr>
                                        <p:cTn id="71"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1000"/>
                                        <p:tgtEl>
                                          <p:spTgt spid="3"/>
                                        </p:tgtEl>
                                      </p:cBhvr>
                                    </p:animEffect>
                                    <p:anim calcmode="lin" valueType="num">
                                      <p:cBhvr>
                                        <p:cTn id="77" dur="1000" fill="hold"/>
                                        <p:tgtEl>
                                          <p:spTgt spid="3"/>
                                        </p:tgtEl>
                                        <p:attrNameLst>
                                          <p:attrName>ppt_x</p:attrName>
                                        </p:attrNameLst>
                                      </p:cBhvr>
                                      <p:tavLst>
                                        <p:tav tm="0">
                                          <p:val>
                                            <p:strVal val="#ppt_x"/>
                                          </p:val>
                                        </p:tav>
                                        <p:tav tm="100000">
                                          <p:val>
                                            <p:strVal val="#ppt_x"/>
                                          </p:val>
                                        </p:tav>
                                      </p:tavLst>
                                    </p:anim>
                                    <p:anim calcmode="lin" valueType="num">
                                      <p:cBhvr>
                                        <p:cTn id="7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12" grpId="0"/>
      <p:bldP spid="1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305061" y="324501"/>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sp>
        <p:nvSpPr>
          <p:cNvPr id="16" name="CaixaDeTexto 15"/>
          <p:cNvSpPr txBox="1"/>
          <p:nvPr/>
        </p:nvSpPr>
        <p:spPr>
          <a:xfrm rot="10800000" flipV="1">
            <a:off x="2502124" y="-1645113"/>
            <a:ext cx="5441023" cy="646331"/>
          </a:xfrm>
          <a:prstGeom prst="rect">
            <a:avLst/>
          </a:prstGeom>
          <a:noFill/>
        </p:spPr>
        <p:txBody>
          <a:bodyPr wrap="square" rtlCol="0">
            <a:spAutoFit/>
          </a:bodyPr>
          <a:lstStyle/>
          <a:p>
            <a:r>
              <a:rPr lang="pt-BR" dirty="0" smtClean="0"/>
              <a:t>Instalações de cabeamentos Elétricos que correm por </a:t>
            </a:r>
            <a:r>
              <a:rPr lang="pt-BR" dirty="0" err="1"/>
              <a:t>E</a:t>
            </a:r>
            <a:r>
              <a:rPr lang="pt-BR" dirty="0" err="1" smtClean="0"/>
              <a:t>letrocalhas</a:t>
            </a:r>
            <a:r>
              <a:rPr lang="pt-BR" dirty="0" smtClean="0"/>
              <a:t> exclusivas...</a:t>
            </a:r>
            <a:endParaRPr lang="pt-BR" dirty="0"/>
          </a:p>
        </p:txBody>
      </p:sp>
      <p:sp>
        <p:nvSpPr>
          <p:cNvPr id="22" name="Retângulo de cantos arredondados 21"/>
          <p:cNvSpPr/>
          <p:nvPr/>
        </p:nvSpPr>
        <p:spPr>
          <a:xfrm>
            <a:off x="397092" y="1696255"/>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Redes Elétricas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01" y="2060848"/>
            <a:ext cx="3510582" cy="190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4437112"/>
            <a:ext cx="4177437" cy="224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aixaDeTexto 18"/>
          <p:cNvSpPr txBox="1"/>
          <p:nvPr/>
        </p:nvSpPr>
        <p:spPr>
          <a:xfrm>
            <a:off x="4007514" y="1737682"/>
            <a:ext cx="4966996" cy="646331"/>
          </a:xfrm>
          <a:prstGeom prst="rect">
            <a:avLst/>
          </a:prstGeom>
          <a:noFill/>
        </p:spPr>
        <p:txBody>
          <a:bodyPr wrap="square" rtlCol="0">
            <a:spAutoFit/>
          </a:bodyPr>
          <a:lstStyle/>
          <a:p>
            <a:r>
              <a:rPr lang="pt-BR" b="1" dirty="0" smtClean="0"/>
              <a:t>Projetos envolvendo  todos  sistemas de Refrigeração,  Segurança, Energia e Ambiente..</a:t>
            </a:r>
            <a:r>
              <a:rPr lang="pt-BR" dirty="0" smtClean="0"/>
              <a:t>.</a:t>
            </a:r>
            <a:endParaRPr lang="pt-BR" dirty="0"/>
          </a:p>
        </p:txBody>
      </p:sp>
      <p:pic>
        <p:nvPicPr>
          <p:cNvPr id="15"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696"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1145" y="642432"/>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91618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300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305061" y="293415"/>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sp>
        <p:nvSpPr>
          <p:cNvPr id="16" name="CaixaDeTexto 15"/>
          <p:cNvSpPr txBox="1"/>
          <p:nvPr/>
        </p:nvSpPr>
        <p:spPr>
          <a:xfrm rot="10800000" flipV="1">
            <a:off x="2502124" y="-1645113"/>
            <a:ext cx="5441023" cy="646331"/>
          </a:xfrm>
          <a:prstGeom prst="rect">
            <a:avLst/>
          </a:prstGeom>
          <a:noFill/>
        </p:spPr>
        <p:txBody>
          <a:bodyPr wrap="square" rtlCol="0">
            <a:spAutoFit/>
          </a:bodyPr>
          <a:lstStyle/>
          <a:p>
            <a:r>
              <a:rPr lang="pt-BR" dirty="0" smtClean="0"/>
              <a:t>Instalações de cabeamentos Elétricos que correm por </a:t>
            </a:r>
            <a:r>
              <a:rPr lang="pt-BR" dirty="0" err="1"/>
              <a:t>E</a:t>
            </a:r>
            <a:r>
              <a:rPr lang="pt-BR" dirty="0" err="1" smtClean="0"/>
              <a:t>letrocalhas</a:t>
            </a:r>
            <a:r>
              <a:rPr lang="pt-BR" dirty="0" smtClean="0"/>
              <a:t> exclusivas...</a:t>
            </a:r>
            <a:endParaRPr lang="pt-BR" dirty="0"/>
          </a:p>
        </p:txBody>
      </p:sp>
      <p:sp>
        <p:nvSpPr>
          <p:cNvPr id="22" name="Retângulo de cantos arredondados 21"/>
          <p:cNvSpPr/>
          <p:nvPr/>
        </p:nvSpPr>
        <p:spPr>
          <a:xfrm>
            <a:off x="397092" y="1696255"/>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Redes Elétricas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92" y="2102179"/>
            <a:ext cx="3240360" cy="17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331" y="2490764"/>
            <a:ext cx="2543306" cy="13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aixaDeTexto 14"/>
          <p:cNvSpPr txBox="1"/>
          <p:nvPr/>
        </p:nvSpPr>
        <p:spPr>
          <a:xfrm>
            <a:off x="4067944" y="1661121"/>
            <a:ext cx="4727015" cy="646331"/>
          </a:xfrm>
          <a:prstGeom prst="rect">
            <a:avLst/>
          </a:prstGeom>
          <a:noFill/>
        </p:spPr>
        <p:txBody>
          <a:bodyPr wrap="square" rtlCol="0">
            <a:spAutoFit/>
          </a:bodyPr>
          <a:lstStyle/>
          <a:p>
            <a:r>
              <a:rPr lang="pt-BR" b="1" dirty="0" smtClean="0"/>
              <a:t>Otimização do uso dos Recursos e Redução do Consumo de Energia....</a:t>
            </a:r>
            <a:endParaRPr lang="pt-BR" b="1" dirty="0"/>
          </a:p>
        </p:txBody>
      </p:sp>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5157192"/>
            <a:ext cx="2497539" cy="148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1831" y="4869160"/>
            <a:ext cx="2993800" cy="148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CaixaDeTexto 22"/>
          <p:cNvSpPr txBox="1"/>
          <p:nvPr/>
        </p:nvSpPr>
        <p:spPr>
          <a:xfrm>
            <a:off x="1259632" y="4038160"/>
            <a:ext cx="6521260" cy="646331"/>
          </a:xfrm>
          <a:prstGeom prst="rect">
            <a:avLst/>
          </a:prstGeom>
          <a:noFill/>
        </p:spPr>
        <p:txBody>
          <a:bodyPr wrap="square" rtlCol="0">
            <a:spAutoFit/>
          </a:bodyPr>
          <a:lstStyle/>
          <a:p>
            <a:r>
              <a:rPr lang="pt-BR" dirty="0" smtClean="0"/>
              <a:t> </a:t>
            </a:r>
            <a:r>
              <a:rPr lang="pt-BR" b="1" dirty="0" smtClean="0"/>
              <a:t>A busca da EXCELÊNCIA  de profissionais altamente capacitados,       </a:t>
            </a:r>
          </a:p>
          <a:p>
            <a:r>
              <a:rPr lang="pt-BR" b="1" dirty="0"/>
              <a:t> </a:t>
            </a:r>
            <a:r>
              <a:rPr lang="pt-BR" b="1" dirty="0" smtClean="0"/>
              <a:t>          referência GLOBAL em CONFIABILIDADE E QUALIDADE...</a:t>
            </a:r>
            <a:endParaRPr lang="pt-BR" b="1" dirty="0"/>
          </a:p>
        </p:txBody>
      </p:sp>
      <p:pic>
        <p:nvPicPr>
          <p:cNvPr id="17"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696"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6964" y="625113"/>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3606120"/>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80">
                                          <p:stCondLst>
                                            <p:cond delay="0"/>
                                          </p:stCondLst>
                                        </p:cTn>
                                        <p:tgtEl>
                                          <p:spTgt spid="20"/>
                                        </p:tgtEl>
                                      </p:cBhvr>
                                    </p:animEffect>
                                    <p:anim calcmode="lin" valueType="num">
                                      <p:cBhvr>
                                        <p:cTn id="2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
                                        </p:tgtEl>
                                      </p:cBhvr>
                                      <p:to x="100000" y="60000"/>
                                    </p:animScale>
                                    <p:animScale>
                                      <p:cBhvr>
                                        <p:cTn id="35" dur="166" decel="50000">
                                          <p:stCondLst>
                                            <p:cond delay="676"/>
                                          </p:stCondLst>
                                        </p:cTn>
                                        <p:tgtEl>
                                          <p:spTgt spid="20"/>
                                        </p:tgtEl>
                                      </p:cBhvr>
                                      <p:to x="100000" y="100000"/>
                                    </p:animScale>
                                    <p:animScale>
                                      <p:cBhvr>
                                        <p:cTn id="36" dur="26">
                                          <p:stCondLst>
                                            <p:cond delay="1312"/>
                                          </p:stCondLst>
                                        </p:cTn>
                                        <p:tgtEl>
                                          <p:spTgt spid="20"/>
                                        </p:tgtEl>
                                      </p:cBhvr>
                                      <p:to x="100000" y="80000"/>
                                    </p:animScale>
                                    <p:animScale>
                                      <p:cBhvr>
                                        <p:cTn id="37" dur="166" decel="50000">
                                          <p:stCondLst>
                                            <p:cond delay="1338"/>
                                          </p:stCondLst>
                                        </p:cTn>
                                        <p:tgtEl>
                                          <p:spTgt spid="20"/>
                                        </p:tgtEl>
                                      </p:cBhvr>
                                      <p:to x="100000" y="100000"/>
                                    </p:animScale>
                                    <p:animScale>
                                      <p:cBhvr>
                                        <p:cTn id="38" dur="26">
                                          <p:stCondLst>
                                            <p:cond delay="1642"/>
                                          </p:stCondLst>
                                        </p:cTn>
                                        <p:tgtEl>
                                          <p:spTgt spid="20"/>
                                        </p:tgtEl>
                                      </p:cBhvr>
                                      <p:to x="100000" y="90000"/>
                                    </p:animScale>
                                    <p:animScale>
                                      <p:cBhvr>
                                        <p:cTn id="39" dur="166" decel="50000">
                                          <p:stCondLst>
                                            <p:cond delay="1668"/>
                                          </p:stCondLst>
                                        </p:cTn>
                                        <p:tgtEl>
                                          <p:spTgt spid="20"/>
                                        </p:tgtEl>
                                      </p:cBhvr>
                                      <p:to x="100000" y="100000"/>
                                    </p:animScale>
                                    <p:animScale>
                                      <p:cBhvr>
                                        <p:cTn id="40" dur="26">
                                          <p:stCondLst>
                                            <p:cond delay="1808"/>
                                          </p:stCondLst>
                                        </p:cTn>
                                        <p:tgtEl>
                                          <p:spTgt spid="20"/>
                                        </p:tgtEl>
                                      </p:cBhvr>
                                      <p:to x="100000" y="95000"/>
                                    </p:animScale>
                                    <p:animScale>
                                      <p:cBhvr>
                                        <p:cTn id="41" dur="166" decel="50000">
                                          <p:stCondLst>
                                            <p:cond delay="1834"/>
                                          </p:stCondLst>
                                        </p:cTn>
                                        <p:tgtEl>
                                          <p:spTgt spid="20"/>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9" presetClass="entr" presetSubtype="1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0" fill="hold"/>
                                        <p:tgtEl>
                                          <p:spTgt spid="14"/>
                                        </p:tgtEl>
                                        <p:attrNameLst>
                                          <p:attrName>ppt_w</p:attrName>
                                        </p:attrNameLst>
                                      </p:cBhvr>
                                      <p:tavLst>
                                        <p:tav tm="0" fmla="#ppt_w*sin(2.5*pi*$)">
                                          <p:val>
                                            <p:fltVal val="0"/>
                                          </p:val>
                                        </p:tav>
                                        <p:tav tm="100000">
                                          <p:val>
                                            <p:fltVal val="1"/>
                                          </p:val>
                                        </p:tav>
                                      </p:tavLst>
                                    </p:anim>
                                    <p:anim calcmode="lin" valueType="num">
                                      <p:cBhvr>
                                        <p:cTn id="47" dur="5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300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fltVal val="0"/>
                                          </p:val>
                                        </p:tav>
                                        <p:tav tm="100000">
                                          <p:val>
                                            <p:strVal val="#ppt_w"/>
                                          </p:val>
                                        </p:tav>
                                      </p:tavLst>
                                    </p:anim>
                                    <p:anim calcmode="lin" valueType="num">
                                      <p:cBhvr>
                                        <p:cTn id="53" dur="1000" fill="hold"/>
                                        <p:tgtEl>
                                          <p:spTgt spid="15"/>
                                        </p:tgtEl>
                                        <p:attrNameLst>
                                          <p:attrName>ppt_h</p:attrName>
                                        </p:attrNameLst>
                                      </p:cBhvr>
                                      <p:tavLst>
                                        <p:tav tm="0">
                                          <p:val>
                                            <p:fltVal val="0"/>
                                          </p:val>
                                        </p:tav>
                                        <p:tav tm="100000">
                                          <p:val>
                                            <p:strVal val="#ppt_h"/>
                                          </p:val>
                                        </p:tav>
                                      </p:tavLst>
                                    </p:anim>
                                  </p:childTnLst>
                                </p:cTn>
                              </p:par>
                              <p:par>
                                <p:cTn id="54" presetID="23" presetClass="entr" presetSubtype="16" fill="hold" grpId="0" nodeType="withEffect">
                                  <p:stCondLst>
                                    <p:cond delay="3000"/>
                                  </p:stCondLst>
                                  <p:iterate type="lt">
                                    <p:tmPct val="0"/>
                                  </p:iterate>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grpId="1" nodeType="clickEffect">
                                  <p:stCondLst>
                                    <p:cond delay="3000"/>
                                  </p:stCondLst>
                                  <p:iterate type="lt">
                                    <p:tmPct val="10000"/>
                                  </p:iterate>
                                  <p:childTnLst>
                                    <p:set>
                                      <p:cBhvr>
                                        <p:cTn id="61" dur="1" fill="hold">
                                          <p:stCondLst>
                                            <p:cond delay="0"/>
                                          </p:stCondLst>
                                        </p:cTn>
                                        <p:tgtEl>
                                          <p:spTgt spid="23"/>
                                        </p:tgtEl>
                                        <p:attrNameLst>
                                          <p:attrName>style.visibility</p:attrName>
                                        </p:attrNameLst>
                                      </p:cBhvr>
                                      <p:to>
                                        <p:strVal val="visible"/>
                                      </p:to>
                                    </p:set>
                                    <p:anim calcmode="lin" valueType="num">
                                      <p:cBhvr>
                                        <p:cTn id="62" dur="10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63" dur="1000" fill="hold"/>
                                        <p:tgtEl>
                                          <p:spTgt spid="23"/>
                                        </p:tgtEl>
                                        <p:attrNameLst>
                                          <p:attrName>ppt_y</p:attrName>
                                        </p:attrNameLst>
                                      </p:cBhvr>
                                      <p:tavLst>
                                        <p:tav tm="0">
                                          <p:val>
                                            <p:strVal val="#ppt_y"/>
                                          </p:val>
                                        </p:tav>
                                        <p:tav tm="100000">
                                          <p:val>
                                            <p:strVal val="#ppt_y"/>
                                          </p:val>
                                        </p:tav>
                                      </p:tavLst>
                                    </p:anim>
                                    <p:anim calcmode="lin" valueType="num">
                                      <p:cBhvr>
                                        <p:cTn id="64" dur="10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65" dur="10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1000" tmFilter="0,0; .5, 1; 1, 1"/>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3" grpId="0"/>
      <p:bldP spid="2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395536" y="2128303"/>
            <a:ext cx="8568953" cy="4541056"/>
          </a:xfrm>
        </p:spPr>
        <p:txBody>
          <a:bodyPr>
            <a:normAutofit fontScale="70000" lnSpcReduction="20000"/>
          </a:bodyPr>
          <a:lstStyle/>
          <a:p>
            <a:pPr marL="0" indent="0" algn="just">
              <a:buNone/>
            </a:pPr>
            <a:endParaRPr lang="pt-BR" sz="1400" dirty="0">
              <a:latin typeface="Arial Narrow" pitchFamily="34" charset="0"/>
            </a:endParaRPr>
          </a:p>
          <a:p>
            <a:pPr marL="0" indent="0" algn="just">
              <a:buNone/>
            </a:pPr>
            <a:r>
              <a:rPr lang="pt-BR" sz="1400" dirty="0" smtClean="0">
                <a:latin typeface="Arial Narrow" pitchFamily="34" charset="0"/>
              </a:rPr>
              <a:t>Aquilo que constitui diferença no mercado, que impulsiona as </a:t>
            </a:r>
            <a:r>
              <a:rPr lang="pt-BR" sz="1400" dirty="0" err="1" smtClean="0">
                <a:latin typeface="Arial Narrow" pitchFamily="34" charset="0"/>
              </a:rPr>
              <a:t>idéias</a:t>
            </a:r>
            <a:r>
              <a:rPr lang="pt-BR" sz="1400" dirty="0" smtClean="0">
                <a:latin typeface="Arial Narrow" pitchFamily="34" charset="0"/>
              </a:rPr>
              <a:t> que se tornaram marcas reverenciadas e padrão para a indústria mundial , alcançando melhores resultados, com vantagem forte, desigual, criada,  desenvolvida e utilizada por quem tem as </a:t>
            </a:r>
            <a:r>
              <a:rPr lang="pt-BR" sz="1400" dirty="0" err="1" smtClean="0">
                <a:latin typeface="Arial Narrow" pitchFamily="34" charset="0"/>
              </a:rPr>
              <a:t>idéias</a:t>
            </a:r>
            <a:r>
              <a:rPr lang="pt-BR" sz="1400" dirty="0" smtClean="0">
                <a:latin typeface="Arial Narrow" pitchFamily="34" charset="0"/>
              </a:rPr>
              <a:t> de criar um novo empreendimento e deseja-se tornar líder de um segmento de mercado que ninguém enxergou ainda vencerá a concorrência.</a:t>
            </a:r>
          </a:p>
          <a:p>
            <a:pPr marL="0" indent="0" algn="just">
              <a:buNone/>
            </a:pPr>
            <a:endParaRPr lang="pt-BR" sz="1400" dirty="0">
              <a:latin typeface="Arial Narrow" pitchFamily="34" charset="0"/>
            </a:endParaRPr>
          </a:p>
          <a:p>
            <a:pPr marL="0" indent="0" algn="just">
              <a:buNone/>
            </a:pPr>
            <a:r>
              <a:rPr lang="pt-BR" sz="1400" dirty="0" smtClean="0">
                <a:latin typeface="Arial Narrow" pitchFamily="34" charset="0"/>
              </a:rPr>
              <a:t>O mercado está a cada dia mais GLOBALIZADO e COMPETITIVO e o SUCESSO de uma organização está vinculado a tomada de decisões com ótimos planos de negócios  que por sua vez fazem ótimos empreendedores a tornarem sinônimo de competência empresarial .  </a:t>
            </a:r>
          </a:p>
          <a:p>
            <a:pPr marL="0" indent="0" algn="just">
              <a:buNone/>
            </a:pPr>
            <a:endParaRPr lang="pt-BR" sz="1400" dirty="0">
              <a:latin typeface="Arial Narrow" pitchFamily="34" charset="0"/>
            </a:endParaRPr>
          </a:p>
          <a:p>
            <a:pPr marL="0" indent="0" algn="just">
              <a:buNone/>
            </a:pPr>
            <a:r>
              <a:rPr lang="pt-BR" sz="1400" dirty="0" smtClean="0">
                <a:latin typeface="Arial Narrow" pitchFamily="34" charset="0"/>
              </a:rPr>
              <a:t>Diante desta realidade, a seguir uma estrutura organizacional orientada a qualidade e resultados que estão representados pelos seguintes  fatores que fortalece de forma significativa o diferencial competitivo : </a:t>
            </a:r>
          </a:p>
          <a:p>
            <a:pPr marL="0" indent="0" algn="just">
              <a:buNone/>
            </a:pPr>
            <a:endParaRPr lang="pt-BR" sz="1400" dirty="0">
              <a:latin typeface="Arial Narrow" pitchFamily="34" charset="0"/>
            </a:endParaRPr>
          </a:p>
          <a:p>
            <a:pPr marL="0" indent="0" algn="just">
              <a:buNone/>
            </a:pPr>
            <a:r>
              <a:rPr lang="pt-BR" sz="1400" b="1" dirty="0" smtClean="0">
                <a:latin typeface="Arial Narrow" pitchFamily="34" charset="0"/>
              </a:rPr>
              <a:t> “ TEMPO , O  INIMIGO SEMPRE PRESENTE “ </a:t>
            </a:r>
          </a:p>
          <a:p>
            <a:pPr marL="0" indent="0" algn="just">
              <a:buNone/>
            </a:pPr>
            <a:endParaRPr lang="pt-BR" sz="1400" dirty="0">
              <a:latin typeface="Arial Narrow" pitchFamily="34" charset="0"/>
            </a:endParaRPr>
          </a:p>
          <a:p>
            <a:pPr marL="0" indent="0" algn="just">
              <a:buNone/>
            </a:pPr>
            <a:r>
              <a:rPr lang="pt-BR" sz="1400" dirty="0" smtClean="0">
                <a:latin typeface="Arial Narrow" pitchFamily="34" charset="0"/>
              </a:rPr>
              <a:t>•  Amplo </a:t>
            </a:r>
            <a:r>
              <a:rPr lang="pt-BR" sz="1400" dirty="0" err="1" smtClean="0">
                <a:latin typeface="Arial Narrow" pitchFamily="34" charset="0"/>
              </a:rPr>
              <a:t>portifólio</a:t>
            </a:r>
            <a:r>
              <a:rPr lang="pt-BR" sz="1400" dirty="0" smtClean="0">
                <a:latin typeface="Arial Narrow" pitchFamily="34" charset="0"/>
              </a:rPr>
              <a:t> de serviços com foco na </a:t>
            </a:r>
            <a:r>
              <a:rPr lang="pt-BR" sz="1400" dirty="0" err="1" smtClean="0">
                <a:latin typeface="Arial Narrow" pitchFamily="34" charset="0"/>
              </a:rPr>
              <a:t>infra-estrutura</a:t>
            </a:r>
            <a:r>
              <a:rPr lang="pt-BR" sz="1400" dirty="0" smtClean="0">
                <a:latin typeface="Arial Narrow" pitchFamily="34" charset="0"/>
              </a:rPr>
              <a:t> de TI</a:t>
            </a:r>
          </a:p>
          <a:p>
            <a:pPr marL="0" indent="0" algn="just">
              <a:buNone/>
            </a:pPr>
            <a:r>
              <a:rPr lang="pt-BR" sz="1400" dirty="0">
                <a:latin typeface="Arial Narrow" pitchFamily="34" charset="0"/>
              </a:rPr>
              <a:t>•  </a:t>
            </a:r>
            <a:r>
              <a:rPr lang="pt-BR" sz="1400" dirty="0" smtClean="0">
                <a:latin typeface="Arial Narrow" pitchFamily="34" charset="0"/>
              </a:rPr>
              <a:t>Parceria com grandes fabricantes e integradores de TI</a:t>
            </a:r>
          </a:p>
          <a:p>
            <a:pPr marL="0" indent="0" algn="just">
              <a:buNone/>
            </a:pPr>
            <a:r>
              <a:rPr lang="pt-BR" sz="1400" dirty="0">
                <a:latin typeface="Arial Narrow" pitchFamily="34" charset="0"/>
              </a:rPr>
              <a:t>•  C</a:t>
            </a:r>
            <a:r>
              <a:rPr lang="pt-BR" sz="1400" dirty="0" smtClean="0">
                <a:latin typeface="Arial Narrow" pitchFamily="34" charset="0"/>
              </a:rPr>
              <a:t>arteira com Clientes em diversas verticais de Mercado</a:t>
            </a:r>
          </a:p>
          <a:p>
            <a:pPr marL="0" indent="0" algn="just">
              <a:buNone/>
            </a:pPr>
            <a:r>
              <a:rPr lang="pt-BR" sz="1400" dirty="0">
                <a:latin typeface="Arial Narrow" pitchFamily="34" charset="0"/>
              </a:rPr>
              <a:t>•  </a:t>
            </a:r>
            <a:r>
              <a:rPr lang="pt-BR" sz="1400" dirty="0" smtClean="0">
                <a:latin typeface="Arial Narrow" pitchFamily="34" charset="0"/>
              </a:rPr>
              <a:t>Visibilidade e controle dos custos por Projeto</a:t>
            </a:r>
          </a:p>
          <a:p>
            <a:pPr marL="0" indent="0" algn="just">
              <a:buNone/>
            </a:pPr>
            <a:r>
              <a:rPr lang="pt-BR" sz="1400" dirty="0">
                <a:latin typeface="Arial Narrow" pitchFamily="34" charset="0"/>
              </a:rPr>
              <a:t>•  </a:t>
            </a:r>
            <a:r>
              <a:rPr lang="pt-BR" sz="1400" dirty="0" smtClean="0">
                <a:latin typeface="Arial Narrow" pitchFamily="34" charset="0"/>
              </a:rPr>
              <a:t>Experiência comprovada na gestão de projetos em grandes Clientes Corporativos</a:t>
            </a:r>
          </a:p>
          <a:p>
            <a:pPr marL="0" indent="0" algn="just">
              <a:buNone/>
            </a:pPr>
            <a:r>
              <a:rPr lang="pt-BR" sz="1400" dirty="0">
                <a:latin typeface="Arial Narrow" pitchFamily="34" charset="0"/>
              </a:rPr>
              <a:t>•  </a:t>
            </a:r>
            <a:r>
              <a:rPr lang="pt-BR" sz="1400" dirty="0" err="1" smtClean="0">
                <a:latin typeface="Arial Narrow" pitchFamily="34" charset="0"/>
              </a:rPr>
              <a:t>VisibilidadeTempo</a:t>
            </a:r>
            <a:r>
              <a:rPr lang="pt-BR" sz="1400" dirty="0" smtClean="0">
                <a:latin typeface="Arial Narrow" pitchFamily="34" charset="0"/>
              </a:rPr>
              <a:t> reduzido para implantação de projetos com baixo impacto aos usuários</a:t>
            </a:r>
          </a:p>
          <a:p>
            <a:pPr marL="0" indent="0" algn="just">
              <a:buNone/>
            </a:pPr>
            <a:r>
              <a:rPr lang="pt-BR" sz="1400" dirty="0">
                <a:latin typeface="Arial Narrow" pitchFamily="34" charset="0"/>
              </a:rPr>
              <a:t>•  </a:t>
            </a:r>
            <a:r>
              <a:rPr lang="pt-BR" sz="1400" dirty="0" smtClean="0">
                <a:latin typeface="Arial Narrow" pitchFamily="34" charset="0"/>
              </a:rPr>
              <a:t>Disponibilidade para realizações de serviços e distribuição de materiais em todo o território Nacional</a:t>
            </a:r>
          </a:p>
          <a:p>
            <a:pPr marL="0" indent="0" algn="just">
              <a:buNone/>
            </a:pPr>
            <a:r>
              <a:rPr lang="pt-BR" sz="1400" dirty="0">
                <a:latin typeface="Arial Narrow" pitchFamily="34" charset="0"/>
              </a:rPr>
              <a:t>•  </a:t>
            </a:r>
            <a:r>
              <a:rPr lang="pt-BR" sz="1400" dirty="0" smtClean="0">
                <a:latin typeface="Arial Narrow" pitchFamily="34" charset="0"/>
              </a:rPr>
              <a:t>Flexibilidade nas negociações Comerciais, Gestão centralizada de contratos de TI</a:t>
            </a:r>
          </a:p>
          <a:p>
            <a:pPr marL="0" indent="0" algn="just">
              <a:buNone/>
            </a:pPr>
            <a:r>
              <a:rPr lang="pt-BR" sz="1400" dirty="0">
                <a:latin typeface="Arial Narrow" pitchFamily="34" charset="0"/>
              </a:rPr>
              <a:t>•  </a:t>
            </a:r>
            <a:r>
              <a:rPr lang="pt-BR" sz="1400" dirty="0" err="1" smtClean="0">
                <a:latin typeface="Arial Narrow" pitchFamily="34" charset="0"/>
              </a:rPr>
              <a:t>Ètica</a:t>
            </a:r>
            <a:r>
              <a:rPr lang="pt-BR" sz="1400" dirty="0" smtClean="0">
                <a:latin typeface="Arial Narrow" pitchFamily="34" charset="0"/>
              </a:rPr>
              <a:t> com os colaboradores, profissionais Técnicos e Especializados, Clientes e Concorrentes</a:t>
            </a:r>
          </a:p>
          <a:p>
            <a:pPr marL="0" indent="0" algn="just">
              <a:buNone/>
            </a:pPr>
            <a:endParaRPr lang="pt-BR" sz="1400" dirty="0" smtClean="0">
              <a:latin typeface="Arial Narrow" pitchFamily="34" charset="0"/>
            </a:endParaRPr>
          </a:p>
          <a:p>
            <a:pPr marL="0" indent="0" algn="just">
              <a:buNone/>
            </a:pPr>
            <a:endParaRPr lang="pt-BR" sz="1400" dirty="0" smtClean="0">
              <a:latin typeface="Arial Narrow" pitchFamily="34" charset="0"/>
            </a:endParaRPr>
          </a:p>
          <a:p>
            <a:pPr marL="0" indent="0" algn="just">
              <a:buNone/>
            </a:pPr>
            <a:endParaRPr lang="pt-BR" sz="1400" dirty="0" smtClean="0">
              <a:latin typeface="Arial Narrow" pitchFamily="34" charset="0"/>
            </a:endParaRPr>
          </a:p>
          <a:p>
            <a:pPr marL="0" indent="0" algn="just">
              <a:buNone/>
            </a:pPr>
            <a:r>
              <a:rPr lang="pt-BR" sz="1400" dirty="0" smtClean="0">
                <a:latin typeface="Arial Narrow" pitchFamily="34" charset="0"/>
              </a:rPr>
              <a:t> </a:t>
            </a:r>
          </a:p>
          <a:p>
            <a:pPr marL="0" indent="0" algn="just">
              <a:buNone/>
            </a:pPr>
            <a:endParaRPr lang="pt-BR" sz="1400" dirty="0" smtClean="0">
              <a:latin typeface="Arial Narrow" pitchFamily="34" charset="0"/>
            </a:endParaRPr>
          </a:p>
          <a:p>
            <a:pPr marL="0" indent="0" algn="just">
              <a:buNone/>
            </a:pPr>
            <a:r>
              <a:rPr lang="pt-BR" sz="1400" dirty="0" smtClean="0">
                <a:latin typeface="Arial Narrow" pitchFamily="34" charset="0"/>
              </a:rPr>
              <a:t> </a:t>
            </a:r>
            <a:endParaRPr lang="pt-BR" sz="1400" dirty="0">
              <a:latin typeface="Arial Narrow" pitchFamily="34" charset="0"/>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1111034"/>
            <a:ext cx="2376265" cy="64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ângulo de cantos arredondados 10"/>
          <p:cNvSpPr/>
          <p:nvPr/>
        </p:nvSpPr>
        <p:spPr>
          <a:xfrm>
            <a:off x="467544" y="1840271"/>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Diferenciais  Competitivos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2027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ixaDeTexto 9"/>
          <p:cNvSpPr txBox="1"/>
          <p:nvPr/>
        </p:nvSpPr>
        <p:spPr>
          <a:xfrm>
            <a:off x="6444208" y="276653"/>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0903" y="3871310"/>
            <a:ext cx="1420416" cy="1026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0897" y="5021264"/>
            <a:ext cx="1527820" cy="110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aixaDeTexto 13"/>
          <p:cNvSpPr txBox="1"/>
          <p:nvPr/>
        </p:nvSpPr>
        <p:spPr>
          <a:xfrm>
            <a:off x="7544286" y="4775043"/>
            <a:ext cx="623889" cy="246221"/>
          </a:xfrm>
          <a:prstGeom prst="rect">
            <a:avLst/>
          </a:prstGeom>
          <a:noFill/>
        </p:spPr>
        <p:txBody>
          <a:bodyPr wrap="none" rtlCol="0">
            <a:spAutoFit/>
          </a:bodyPr>
          <a:lstStyle/>
          <a:p>
            <a:r>
              <a:rPr lang="pt-BR" sz="1000" dirty="0" smtClean="0">
                <a:solidFill>
                  <a:schemeClr val="bg1"/>
                </a:solidFill>
              </a:rPr>
              <a:t>Sucesso</a:t>
            </a:r>
            <a:endParaRPr lang="pt-BR" sz="1000" dirty="0">
              <a:solidFill>
                <a:schemeClr val="bg1"/>
              </a:solidFill>
            </a:endParaRPr>
          </a:p>
        </p:txBody>
      </p:sp>
      <p:sp>
        <p:nvSpPr>
          <p:cNvPr id="15" name="CaixaDeTexto 14"/>
          <p:cNvSpPr txBox="1"/>
          <p:nvPr/>
        </p:nvSpPr>
        <p:spPr>
          <a:xfrm>
            <a:off x="5248917" y="3748200"/>
            <a:ext cx="548548" cy="246221"/>
          </a:xfrm>
          <a:prstGeom prst="rect">
            <a:avLst/>
          </a:prstGeom>
          <a:noFill/>
        </p:spPr>
        <p:txBody>
          <a:bodyPr wrap="none" rtlCol="0">
            <a:spAutoFit/>
          </a:bodyPr>
          <a:lstStyle/>
          <a:p>
            <a:r>
              <a:rPr lang="pt-BR" sz="1000" dirty="0" smtClean="0">
                <a:solidFill>
                  <a:schemeClr val="bg1"/>
                </a:solidFill>
              </a:rPr>
              <a:t>Futuro</a:t>
            </a:r>
            <a:endParaRPr lang="pt-BR" sz="1000" dirty="0">
              <a:solidFill>
                <a:schemeClr val="bg1"/>
              </a:solidFill>
            </a:endParaRPr>
          </a:p>
        </p:txBody>
      </p:sp>
      <p:pic>
        <p:nvPicPr>
          <p:cNvPr id="18"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696"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6228" y="627694"/>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2960177"/>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32539" y="2276872"/>
            <a:ext cx="8387933" cy="936104"/>
          </a:xfrm>
        </p:spPr>
        <p:txBody>
          <a:bodyPr>
            <a:normAutofit fontScale="92500" lnSpcReduction="20000"/>
          </a:bodyPr>
          <a:lstStyle/>
          <a:p>
            <a:pPr marL="0" indent="0" algn="just">
              <a:buNone/>
            </a:pPr>
            <a:r>
              <a:rPr lang="pt-BR" sz="1400" dirty="0" smtClean="0">
                <a:latin typeface="Arial Narrow" pitchFamily="34" charset="0"/>
              </a:rPr>
              <a:t>A </a:t>
            </a:r>
            <a:r>
              <a:rPr lang="pt-BR" sz="1400" b="1" dirty="0" smtClean="0">
                <a:latin typeface="Arial Narrow" pitchFamily="34" charset="0"/>
              </a:rPr>
              <a:t>NILL CABLE INFORMÁTICA, </a:t>
            </a:r>
            <a:r>
              <a:rPr lang="pt-BR" sz="1400" dirty="0" smtClean="0">
                <a:latin typeface="Arial Narrow" pitchFamily="34" charset="0"/>
              </a:rPr>
              <a:t>com a vivência e experiência acumulada, implantando e personalizando diversos projetos e soluções na “ </a:t>
            </a:r>
            <a:r>
              <a:rPr lang="pt-BR" sz="1400" b="1" i="1" dirty="0" smtClean="0">
                <a:latin typeface="Arial Narrow" pitchFamily="34" charset="0"/>
              </a:rPr>
              <a:t>ERA DA TECNOLOGIA , COMUNICAÇÃO E INFORMAÇÃO“</a:t>
            </a:r>
            <a:r>
              <a:rPr lang="pt-BR" sz="1400" dirty="0" smtClean="0">
                <a:latin typeface="Arial Narrow" pitchFamily="34" charset="0"/>
              </a:rPr>
              <a:t>, sabe como aplicar um diferencial competitivo e como se torna importante a implementação eficiente utilizando tecnologia inovadoras através de seus parceiros mais renomados neste mercado de TI., destacando-se com alta competitividade, criando novas </a:t>
            </a:r>
            <a:r>
              <a:rPr lang="pt-BR" sz="1400" dirty="0" err="1" smtClean="0">
                <a:latin typeface="Arial Narrow" pitchFamily="34" charset="0"/>
              </a:rPr>
              <a:t>idéias</a:t>
            </a:r>
            <a:r>
              <a:rPr lang="pt-BR" sz="1400" dirty="0" smtClean="0">
                <a:latin typeface="Arial Narrow" pitchFamily="34" charset="0"/>
              </a:rPr>
              <a:t> e soluções para implementá-las e </a:t>
            </a:r>
            <a:r>
              <a:rPr lang="pt-BR" sz="1400" dirty="0" err="1" smtClean="0">
                <a:latin typeface="Arial Narrow" pitchFamily="34" charset="0"/>
              </a:rPr>
              <a:t>gerí-las</a:t>
            </a:r>
            <a:r>
              <a:rPr lang="pt-BR" sz="1400" dirty="0" smtClean="0">
                <a:latin typeface="Arial Narrow" pitchFamily="34" charset="0"/>
              </a:rPr>
              <a:t> com dedicação e comprometimento em diferentes planos de projetos de acordo com as necessidades específicas de cada negócio.</a:t>
            </a:r>
            <a:endParaRPr lang="pt-BR" sz="1400" dirty="0">
              <a:latin typeface="Arial Narrow" pitchFamily="34" charset="0"/>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144" y="987352"/>
            <a:ext cx="2285744" cy="62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5725920" y="4552092"/>
            <a:ext cx="288032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Parceiros e Produtos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tângulo de cantos arredondados 10"/>
          <p:cNvSpPr/>
          <p:nvPr/>
        </p:nvSpPr>
        <p:spPr>
          <a:xfrm>
            <a:off x="467544" y="1840271"/>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Principais Clientes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etângulo de cantos arredondados 15"/>
          <p:cNvSpPr/>
          <p:nvPr/>
        </p:nvSpPr>
        <p:spPr>
          <a:xfrm>
            <a:off x="695373" y="3391657"/>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2027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428" y="3504047"/>
            <a:ext cx="871537"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tângulo de cantos arredondados 9"/>
          <p:cNvSpPr/>
          <p:nvPr/>
        </p:nvSpPr>
        <p:spPr>
          <a:xfrm>
            <a:off x="1966298" y="3394723"/>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de cantos arredondados 12"/>
          <p:cNvSpPr/>
          <p:nvPr/>
        </p:nvSpPr>
        <p:spPr>
          <a:xfrm>
            <a:off x="3276390" y="3397789"/>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de cantos arredondados 13"/>
          <p:cNvSpPr/>
          <p:nvPr/>
        </p:nvSpPr>
        <p:spPr>
          <a:xfrm>
            <a:off x="4674201" y="3394723"/>
            <a:ext cx="1089660" cy="697212"/>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de cantos arredondados 14"/>
          <p:cNvSpPr/>
          <p:nvPr/>
        </p:nvSpPr>
        <p:spPr>
          <a:xfrm>
            <a:off x="5941850" y="3397789"/>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7079" y="3507113"/>
            <a:ext cx="93610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0996" y="3475315"/>
            <a:ext cx="1064272" cy="56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2142" y="3537189"/>
            <a:ext cx="1013778" cy="46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tângulo de cantos arredondados 17"/>
          <p:cNvSpPr/>
          <p:nvPr/>
        </p:nvSpPr>
        <p:spPr>
          <a:xfrm>
            <a:off x="7263981" y="3388096"/>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59" y="3524819"/>
            <a:ext cx="1024923" cy="4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9039" y="3520318"/>
            <a:ext cx="975426" cy="462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tângulo de cantos arredondados 20"/>
          <p:cNvSpPr/>
          <p:nvPr/>
        </p:nvSpPr>
        <p:spPr>
          <a:xfrm>
            <a:off x="685917" y="4311298"/>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Retângulo de cantos arredondados 21"/>
          <p:cNvSpPr/>
          <p:nvPr/>
        </p:nvSpPr>
        <p:spPr>
          <a:xfrm>
            <a:off x="1996573" y="4293096"/>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Retângulo de cantos arredondados 22"/>
          <p:cNvSpPr/>
          <p:nvPr/>
        </p:nvSpPr>
        <p:spPr>
          <a:xfrm>
            <a:off x="3270361" y="4294742"/>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59" y="4404638"/>
            <a:ext cx="100347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9114" y="4386436"/>
            <a:ext cx="1000459"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3052" y="4386436"/>
            <a:ext cx="100827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tângulo de cantos arredondados 26"/>
          <p:cNvSpPr/>
          <p:nvPr/>
        </p:nvSpPr>
        <p:spPr>
          <a:xfrm>
            <a:off x="685917" y="5918120"/>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etângulo de cantos arredondados 27"/>
          <p:cNvSpPr/>
          <p:nvPr/>
        </p:nvSpPr>
        <p:spPr>
          <a:xfrm>
            <a:off x="1996572" y="5918120"/>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Retângulo de cantos arredondados 28"/>
          <p:cNvSpPr/>
          <p:nvPr/>
        </p:nvSpPr>
        <p:spPr>
          <a:xfrm>
            <a:off x="3317058" y="5918120"/>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Retângulo de cantos arredondados 29"/>
          <p:cNvSpPr/>
          <p:nvPr/>
        </p:nvSpPr>
        <p:spPr>
          <a:xfrm>
            <a:off x="4663741" y="5918120"/>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tângulo de cantos arredondados 30"/>
          <p:cNvSpPr/>
          <p:nvPr/>
        </p:nvSpPr>
        <p:spPr>
          <a:xfrm>
            <a:off x="6004148" y="5918120"/>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Retângulo de cantos arredondados 31"/>
          <p:cNvSpPr/>
          <p:nvPr/>
        </p:nvSpPr>
        <p:spPr>
          <a:xfrm>
            <a:off x="7354110" y="5908923"/>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36"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2458" y="6040036"/>
            <a:ext cx="1003473" cy="49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82019" y="6023442"/>
            <a:ext cx="1020548" cy="56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73052" y="5981748"/>
            <a:ext cx="1068479" cy="55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39622" y="5981748"/>
            <a:ext cx="1013779" cy="60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2193" y="5981748"/>
            <a:ext cx="998174" cy="60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CaixaDeTexto 37"/>
          <p:cNvSpPr txBox="1"/>
          <p:nvPr/>
        </p:nvSpPr>
        <p:spPr>
          <a:xfrm>
            <a:off x="6444208" y="276653"/>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041"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10540" y="5981749"/>
            <a:ext cx="1066702" cy="575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tângulo de cantos arredondados 40"/>
          <p:cNvSpPr/>
          <p:nvPr/>
        </p:nvSpPr>
        <p:spPr>
          <a:xfrm>
            <a:off x="4686890" y="5071496"/>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2" name="Retângulo de cantos arredondados 41"/>
          <p:cNvSpPr/>
          <p:nvPr/>
        </p:nvSpPr>
        <p:spPr>
          <a:xfrm>
            <a:off x="6004148" y="5071496"/>
            <a:ext cx="1151251"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3" name="Retângulo de cantos arredondados 42"/>
          <p:cNvSpPr/>
          <p:nvPr/>
        </p:nvSpPr>
        <p:spPr>
          <a:xfrm>
            <a:off x="7354110" y="5046666"/>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42" name="Picture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39622" y="5133977"/>
            <a:ext cx="1089661" cy="60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89712" y="5133978"/>
            <a:ext cx="1017679" cy="60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10540" y="5116193"/>
            <a:ext cx="106670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835696"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84356" y="645985"/>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0932458"/>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67544" y="2291537"/>
            <a:ext cx="3563397" cy="3168352"/>
          </a:xfrm>
        </p:spPr>
        <p:txBody>
          <a:bodyPr>
            <a:normAutofit/>
          </a:bodyPr>
          <a:lstStyle/>
          <a:p>
            <a:pPr marL="0" indent="0" algn="just">
              <a:buNone/>
            </a:pPr>
            <a:r>
              <a:rPr lang="pt-BR" sz="1400" dirty="0" smtClean="0">
                <a:latin typeface="Arial Narrow" pitchFamily="34" charset="0"/>
              </a:rPr>
              <a:t>Implementação e instalações de cabeamento estruturado para novo Data Center, atendendo novos Gates de Entradas e </a:t>
            </a:r>
            <a:r>
              <a:rPr lang="pt-BR" sz="1400" dirty="0" err="1" smtClean="0">
                <a:latin typeface="Arial Narrow" pitchFamily="34" charset="0"/>
              </a:rPr>
              <a:t>Saidas</a:t>
            </a:r>
            <a:r>
              <a:rPr lang="pt-BR" sz="1400" dirty="0" smtClean="0">
                <a:latin typeface="Arial Narrow" pitchFamily="34" charset="0"/>
              </a:rPr>
              <a:t> e diversas intervenções abrangendo as redes lógicas, ópticas e de telefonia, com a finalidade de reestruturar e manter comunicações ativas com terminais alfandegados na cidade de Santos - SP.</a:t>
            </a:r>
            <a:endParaRPr lang="pt-BR" sz="1400" dirty="0">
              <a:latin typeface="Arial Narrow" pitchFamily="34" charset="0"/>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688" y="934282"/>
            <a:ext cx="2285744" cy="62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ângulo de cantos arredondados 10"/>
          <p:cNvSpPr/>
          <p:nvPr/>
        </p:nvSpPr>
        <p:spPr>
          <a:xfrm>
            <a:off x="467544" y="1840271"/>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CASOS E SOLUÇÕES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2027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ângulo de cantos arredondados 14"/>
          <p:cNvSpPr/>
          <p:nvPr/>
        </p:nvSpPr>
        <p:spPr>
          <a:xfrm>
            <a:off x="467544" y="2236717"/>
            <a:ext cx="1296144"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8" name="CaixaDeTexto 37"/>
          <p:cNvSpPr txBox="1"/>
          <p:nvPr/>
        </p:nvSpPr>
        <p:spPr>
          <a:xfrm>
            <a:off x="6444208" y="276653"/>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39"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409" y="1352037"/>
            <a:ext cx="2136811" cy="4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tângulo de cantos arredondados 117"/>
          <p:cNvSpPr/>
          <p:nvPr/>
        </p:nvSpPr>
        <p:spPr>
          <a:xfrm>
            <a:off x="418076" y="4719113"/>
            <a:ext cx="1849668" cy="1957489"/>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6" name="Espaço Reservado para Conteúdo 4"/>
          <p:cNvSpPr txBox="1">
            <a:spLocks/>
          </p:cNvSpPr>
          <p:nvPr/>
        </p:nvSpPr>
        <p:spPr>
          <a:xfrm>
            <a:off x="5080849" y="1575334"/>
            <a:ext cx="3563397" cy="2926393"/>
          </a:xfrm>
          <a:prstGeom prst="rect">
            <a:avLst/>
          </a:prstGeom>
        </p:spPr>
        <p:txBody>
          <a:bodyPr vert="horz" lIns="91440" tIns="45720" rIns="91440" bIns="45720" rtlCol="0" anchor="ctr">
            <a:normAutofit/>
          </a:bodyPr>
          <a:lstStyle>
            <a:lvl1pPr marL="274320" indent="-274320" algn="l" defTabSz="914400" rtl="0" eaLnBrk="1" latinLnBrk="0" hangingPunct="1">
              <a:spcBef>
                <a:spcPct val="20000"/>
              </a:spcBef>
              <a:buClr>
                <a:schemeClr val="bg1"/>
              </a:buClr>
              <a:buSzPct val="100000"/>
              <a:buFont typeface="Symbol" pitchFamily="18" charset="2"/>
              <a:buChar char=""/>
              <a:defRPr sz="2200" kern="1200">
                <a:solidFill>
                  <a:schemeClr val="tx2"/>
                </a:solidFill>
                <a:latin typeface="+mn-lt"/>
                <a:ea typeface="+mn-ea"/>
                <a:cs typeface="+mn-cs"/>
              </a:defRPr>
            </a:lvl1pPr>
            <a:lvl2pPr marL="576263" indent="-274320" algn="l" defTabSz="914400" rtl="0" eaLnBrk="1" latinLnBrk="0" hangingPunct="1">
              <a:spcBef>
                <a:spcPct val="20000"/>
              </a:spcBef>
              <a:buClr>
                <a:schemeClr val="bg1"/>
              </a:buClr>
              <a:buSzPct val="100000"/>
              <a:buFont typeface="Symbol" pitchFamily="18" charset="2"/>
              <a:buChar char=""/>
              <a:defRPr sz="2000" kern="1200">
                <a:solidFill>
                  <a:schemeClr val="tx2"/>
                </a:solidFill>
                <a:latin typeface="+mn-lt"/>
                <a:ea typeface="+mn-ea"/>
                <a:cs typeface="+mn-cs"/>
              </a:defRPr>
            </a:lvl2pPr>
            <a:lvl3pPr marL="855663" indent="-228600" algn="l" defTabSz="914400" rtl="0" eaLnBrk="1" latinLnBrk="0" hangingPunct="1">
              <a:spcBef>
                <a:spcPct val="20000"/>
              </a:spcBef>
              <a:buClr>
                <a:schemeClr val="bg1"/>
              </a:buClr>
              <a:buSzPct val="100000"/>
              <a:buFont typeface="Symbol" pitchFamily="18" charset="2"/>
              <a:buChar char=""/>
              <a:defRPr sz="1800" kern="1200">
                <a:solidFill>
                  <a:schemeClr val="tx2"/>
                </a:solidFill>
                <a:latin typeface="+mn-lt"/>
                <a:ea typeface="+mn-ea"/>
                <a:cs typeface="+mn-cs"/>
              </a:defRPr>
            </a:lvl3pPr>
            <a:lvl4pPr marL="1143000" indent="-228600" algn="l" defTabSz="914400" rtl="0" eaLnBrk="1" latinLnBrk="0" hangingPunct="1">
              <a:spcBef>
                <a:spcPct val="20000"/>
              </a:spcBef>
              <a:buClr>
                <a:schemeClr val="bg1"/>
              </a:buClr>
              <a:buSzPct val="100000"/>
              <a:buFont typeface="Symbol" pitchFamily="18" charset="2"/>
              <a:buChar char=""/>
              <a:defRPr sz="1600" kern="1200">
                <a:solidFill>
                  <a:schemeClr val="tx2"/>
                </a:solidFill>
                <a:latin typeface="+mn-lt"/>
                <a:ea typeface="+mn-ea"/>
                <a:cs typeface="+mn-cs"/>
              </a:defRPr>
            </a:lvl4pPr>
            <a:lvl5pPr marL="1463040" indent="-228600" algn="l" defTabSz="914400" rtl="0" eaLnBrk="1" latinLnBrk="0" hangingPunct="1">
              <a:spcBef>
                <a:spcPct val="20000"/>
              </a:spcBef>
              <a:buClr>
                <a:schemeClr val="bg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9pPr>
          </a:lstStyle>
          <a:p>
            <a:pPr marL="0" indent="0" algn="just">
              <a:buNone/>
            </a:pPr>
            <a:r>
              <a:rPr lang="pt-BR" sz="1400" dirty="0" smtClean="0">
                <a:latin typeface="Arial Narrow" pitchFamily="34" charset="0"/>
              </a:rPr>
              <a:t>Cabeamento de Rede Lógica para os painéis de controles de tração nas Estações da </a:t>
            </a:r>
            <a:r>
              <a:rPr lang="pt-BR" sz="1400" b="1" dirty="0" smtClean="0">
                <a:latin typeface="Arial Narrow" pitchFamily="34" charset="0"/>
              </a:rPr>
              <a:t>Linha 04 – Amarela do Metrô - SP</a:t>
            </a:r>
            <a:r>
              <a:rPr lang="pt-BR" sz="1400" dirty="0" smtClean="0">
                <a:latin typeface="Arial Narrow" pitchFamily="34" charset="0"/>
              </a:rPr>
              <a:t>, realizações de testes </a:t>
            </a:r>
            <a:r>
              <a:rPr lang="pt-BR" sz="1400" dirty="0">
                <a:latin typeface="Arial Narrow" pitchFamily="34" charset="0"/>
              </a:rPr>
              <a:t>e Certificações com apresentação de </a:t>
            </a:r>
            <a:r>
              <a:rPr lang="pt-BR" sz="1400" dirty="0" smtClean="0">
                <a:latin typeface="Arial Narrow" pitchFamily="34" charset="0"/>
              </a:rPr>
              <a:t>relatórios. </a:t>
            </a:r>
            <a:endParaRPr lang="pt-BR" sz="1400" dirty="0">
              <a:latin typeface="Arial Narrow" pitchFamily="34" charset="0"/>
            </a:endParaRPr>
          </a:p>
        </p:txBody>
      </p:sp>
      <p:sp>
        <p:nvSpPr>
          <p:cNvPr id="128" name="Retângulo de cantos arredondados 127"/>
          <p:cNvSpPr/>
          <p:nvPr/>
        </p:nvSpPr>
        <p:spPr>
          <a:xfrm>
            <a:off x="5220072" y="1768263"/>
            <a:ext cx="1440160"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6" name="Retângulo de cantos arredondados 135"/>
          <p:cNvSpPr/>
          <p:nvPr/>
        </p:nvSpPr>
        <p:spPr>
          <a:xfrm>
            <a:off x="5080848" y="3747004"/>
            <a:ext cx="3563397" cy="2058259"/>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68" y="2236717"/>
            <a:ext cx="129152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076" y="4719114"/>
            <a:ext cx="1849668" cy="195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7640" y="1768263"/>
            <a:ext cx="1432591" cy="72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0848" y="3747004"/>
            <a:ext cx="3563397" cy="205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4356" y="645985"/>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616218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67544" y="2291537"/>
            <a:ext cx="3563397" cy="3168352"/>
          </a:xfrm>
        </p:spPr>
        <p:txBody>
          <a:bodyPr>
            <a:normAutofit/>
          </a:bodyPr>
          <a:lstStyle/>
          <a:p>
            <a:pPr marL="0" indent="0" algn="just">
              <a:buNone/>
            </a:pPr>
            <a:r>
              <a:rPr lang="pt-BR" sz="1400" dirty="0" smtClean="0">
                <a:latin typeface="Arial Narrow" pitchFamily="34" charset="0"/>
              </a:rPr>
              <a:t>Instalações de equipamentos CISCO com aplicações de circuitos elétricos, cabeamentos (Coaxial, UTP e </a:t>
            </a:r>
            <a:r>
              <a:rPr lang="pt-BR" sz="1400" dirty="0" err="1" smtClean="0">
                <a:latin typeface="Arial Narrow" pitchFamily="34" charset="0"/>
              </a:rPr>
              <a:t>Òptico</a:t>
            </a:r>
            <a:r>
              <a:rPr lang="pt-BR" sz="1400" dirty="0" smtClean="0">
                <a:latin typeface="Arial Narrow" pitchFamily="34" charset="0"/>
              </a:rPr>
              <a:t>),  Testes e Certificações com apresentação de relatórios e acompanhamento de migração e configurações em diversos Sites da empresa </a:t>
            </a:r>
            <a:r>
              <a:rPr lang="pt-BR" sz="1400" b="1" dirty="0" smtClean="0">
                <a:latin typeface="Arial Narrow" pitchFamily="34" charset="0"/>
              </a:rPr>
              <a:t>TIM CELULAR </a:t>
            </a:r>
            <a:r>
              <a:rPr lang="pt-BR" sz="1400" dirty="0" err="1" smtClean="0">
                <a:latin typeface="Arial Narrow" pitchFamily="34" charset="0"/>
              </a:rPr>
              <a:t>abragendo</a:t>
            </a:r>
            <a:r>
              <a:rPr lang="pt-BR" sz="1400" dirty="0" smtClean="0">
                <a:latin typeface="Arial Narrow" pitchFamily="34" charset="0"/>
              </a:rPr>
              <a:t> o atendimento em todo território nacional.</a:t>
            </a:r>
            <a:endParaRPr lang="pt-BR" sz="1400" dirty="0">
              <a:latin typeface="Arial Narrow" pitchFamily="34" charset="0"/>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688" y="934282"/>
            <a:ext cx="2285744" cy="62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ângulo de cantos arredondados 10"/>
          <p:cNvSpPr/>
          <p:nvPr/>
        </p:nvSpPr>
        <p:spPr>
          <a:xfrm>
            <a:off x="467544" y="1840271"/>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CASOS E SOLUÇÕES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2027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ângulo de cantos arredondados 14"/>
          <p:cNvSpPr/>
          <p:nvPr/>
        </p:nvSpPr>
        <p:spPr>
          <a:xfrm>
            <a:off x="467544" y="2236717"/>
            <a:ext cx="1296144"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236717"/>
            <a:ext cx="1296144" cy="72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CaixaDeTexto 37"/>
          <p:cNvSpPr txBox="1"/>
          <p:nvPr/>
        </p:nvSpPr>
        <p:spPr>
          <a:xfrm>
            <a:off x="6444208" y="276653"/>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sp>
        <p:nvSpPr>
          <p:cNvPr id="118" name="Retângulo de cantos arredondados 117"/>
          <p:cNvSpPr/>
          <p:nvPr/>
        </p:nvSpPr>
        <p:spPr>
          <a:xfrm>
            <a:off x="418076" y="4719114"/>
            <a:ext cx="1165542" cy="72611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9" name="Retângulo de cantos arredondados 118"/>
          <p:cNvSpPr/>
          <p:nvPr/>
        </p:nvSpPr>
        <p:spPr>
          <a:xfrm>
            <a:off x="1820210" y="4730689"/>
            <a:ext cx="1186038"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0" name="Retângulo de cantos arredondados 119"/>
          <p:cNvSpPr/>
          <p:nvPr/>
        </p:nvSpPr>
        <p:spPr>
          <a:xfrm>
            <a:off x="3131840" y="4725144"/>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1" name="Retângulo de cantos arredondados 120"/>
          <p:cNvSpPr/>
          <p:nvPr/>
        </p:nvSpPr>
        <p:spPr>
          <a:xfrm>
            <a:off x="418076" y="5661248"/>
            <a:ext cx="1165542"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076" y="4719114"/>
            <a:ext cx="121501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210" y="4725143"/>
            <a:ext cx="1186037" cy="73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1" y="4719115"/>
            <a:ext cx="1165542" cy="74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076" y="5676500"/>
            <a:ext cx="1181705" cy="72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Espaço Reservado para Conteúdo 4"/>
          <p:cNvSpPr txBox="1">
            <a:spLocks/>
          </p:cNvSpPr>
          <p:nvPr/>
        </p:nvSpPr>
        <p:spPr>
          <a:xfrm>
            <a:off x="5096760" y="2164336"/>
            <a:ext cx="3563397" cy="2926393"/>
          </a:xfrm>
          <a:prstGeom prst="rect">
            <a:avLst/>
          </a:prstGeom>
        </p:spPr>
        <p:txBody>
          <a:bodyPr vert="horz" lIns="91440" tIns="45720" rIns="91440" bIns="45720" rtlCol="0" anchor="ctr">
            <a:normAutofit/>
          </a:bodyPr>
          <a:lstStyle>
            <a:lvl1pPr marL="274320" indent="-274320" algn="l" defTabSz="914400" rtl="0" eaLnBrk="1" latinLnBrk="0" hangingPunct="1">
              <a:spcBef>
                <a:spcPct val="20000"/>
              </a:spcBef>
              <a:buClr>
                <a:schemeClr val="bg1"/>
              </a:buClr>
              <a:buSzPct val="100000"/>
              <a:buFont typeface="Symbol" pitchFamily="18" charset="2"/>
              <a:buChar char=""/>
              <a:defRPr sz="2200" kern="1200">
                <a:solidFill>
                  <a:schemeClr val="tx2"/>
                </a:solidFill>
                <a:latin typeface="+mn-lt"/>
                <a:ea typeface="+mn-ea"/>
                <a:cs typeface="+mn-cs"/>
              </a:defRPr>
            </a:lvl1pPr>
            <a:lvl2pPr marL="576263" indent="-274320" algn="l" defTabSz="914400" rtl="0" eaLnBrk="1" latinLnBrk="0" hangingPunct="1">
              <a:spcBef>
                <a:spcPct val="20000"/>
              </a:spcBef>
              <a:buClr>
                <a:schemeClr val="bg1"/>
              </a:buClr>
              <a:buSzPct val="100000"/>
              <a:buFont typeface="Symbol" pitchFamily="18" charset="2"/>
              <a:buChar char=""/>
              <a:defRPr sz="2000" kern="1200">
                <a:solidFill>
                  <a:schemeClr val="tx2"/>
                </a:solidFill>
                <a:latin typeface="+mn-lt"/>
                <a:ea typeface="+mn-ea"/>
                <a:cs typeface="+mn-cs"/>
              </a:defRPr>
            </a:lvl2pPr>
            <a:lvl3pPr marL="855663" indent="-228600" algn="l" defTabSz="914400" rtl="0" eaLnBrk="1" latinLnBrk="0" hangingPunct="1">
              <a:spcBef>
                <a:spcPct val="20000"/>
              </a:spcBef>
              <a:buClr>
                <a:schemeClr val="bg1"/>
              </a:buClr>
              <a:buSzPct val="100000"/>
              <a:buFont typeface="Symbol" pitchFamily="18" charset="2"/>
              <a:buChar char=""/>
              <a:defRPr sz="1800" kern="1200">
                <a:solidFill>
                  <a:schemeClr val="tx2"/>
                </a:solidFill>
                <a:latin typeface="+mn-lt"/>
                <a:ea typeface="+mn-ea"/>
                <a:cs typeface="+mn-cs"/>
              </a:defRPr>
            </a:lvl3pPr>
            <a:lvl4pPr marL="1143000" indent="-228600" algn="l" defTabSz="914400" rtl="0" eaLnBrk="1" latinLnBrk="0" hangingPunct="1">
              <a:spcBef>
                <a:spcPct val="20000"/>
              </a:spcBef>
              <a:buClr>
                <a:schemeClr val="bg1"/>
              </a:buClr>
              <a:buSzPct val="100000"/>
              <a:buFont typeface="Symbol" pitchFamily="18" charset="2"/>
              <a:buChar char=""/>
              <a:defRPr sz="1600" kern="1200">
                <a:solidFill>
                  <a:schemeClr val="tx2"/>
                </a:solidFill>
                <a:latin typeface="+mn-lt"/>
                <a:ea typeface="+mn-ea"/>
                <a:cs typeface="+mn-cs"/>
              </a:defRPr>
            </a:lvl4pPr>
            <a:lvl5pPr marL="1463040" indent="-228600" algn="l" defTabSz="914400" rtl="0" eaLnBrk="1" latinLnBrk="0" hangingPunct="1">
              <a:spcBef>
                <a:spcPct val="20000"/>
              </a:spcBef>
              <a:buClr>
                <a:schemeClr val="bg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9pPr>
          </a:lstStyle>
          <a:p>
            <a:pPr marL="0" indent="0" algn="just">
              <a:buNone/>
            </a:pPr>
            <a:r>
              <a:rPr lang="pt-BR" sz="1400" dirty="0" err="1" smtClean="0">
                <a:latin typeface="Arial Narrow" pitchFamily="34" charset="0"/>
              </a:rPr>
              <a:t>Cabeamento,Instalações</a:t>
            </a:r>
            <a:r>
              <a:rPr lang="pt-BR" sz="1400" dirty="0" smtClean="0">
                <a:latin typeface="Arial Narrow" pitchFamily="34" charset="0"/>
              </a:rPr>
              <a:t> de equipamentos , Racks, e câmeras para sistema de CFTV e controle de Acesso. Adequação e planos de projetos para sistemas de monitoramento executados nos Shoppings Centers ( Vila Olímpia e Granja Viana ) aproximadamente um total de 400 câmeras interligadas ás </a:t>
            </a:r>
            <a:r>
              <a:rPr lang="pt-BR" sz="1400" dirty="0" err="1" smtClean="0">
                <a:latin typeface="Arial Narrow" pitchFamily="34" charset="0"/>
              </a:rPr>
              <a:t>cenyrasis</a:t>
            </a:r>
            <a:r>
              <a:rPr lang="pt-BR" sz="1400" dirty="0" smtClean="0">
                <a:latin typeface="Arial Narrow" pitchFamily="34" charset="0"/>
              </a:rPr>
              <a:t> de monitoramento, estruturados por cabeamentos ( Coaxial, UTP  e </a:t>
            </a:r>
            <a:r>
              <a:rPr lang="pt-BR" sz="1400" dirty="0" err="1" smtClean="0">
                <a:latin typeface="Arial Narrow" pitchFamily="34" charset="0"/>
              </a:rPr>
              <a:t>Òptico</a:t>
            </a:r>
            <a:r>
              <a:rPr lang="pt-BR" sz="1400" dirty="0" smtClean="0">
                <a:latin typeface="Arial Narrow" pitchFamily="34" charset="0"/>
              </a:rPr>
              <a:t> ) </a:t>
            </a:r>
            <a:r>
              <a:rPr lang="pt-BR" sz="1400" dirty="0">
                <a:latin typeface="Arial Narrow" pitchFamily="34" charset="0"/>
              </a:rPr>
              <a:t>Testes e Certificações com apresentação de </a:t>
            </a:r>
            <a:r>
              <a:rPr lang="pt-BR" sz="1400" dirty="0" smtClean="0">
                <a:latin typeface="Arial Narrow" pitchFamily="34" charset="0"/>
              </a:rPr>
              <a:t>relatórios e acompanhamento de </a:t>
            </a:r>
            <a:r>
              <a:rPr lang="pt-BR" sz="1400" dirty="0" err="1">
                <a:latin typeface="Arial Narrow" pitchFamily="34" charset="0"/>
              </a:rPr>
              <a:t>S</a:t>
            </a:r>
            <a:r>
              <a:rPr lang="pt-BR" sz="1400" dirty="0" err="1" smtClean="0">
                <a:latin typeface="Arial Narrow" pitchFamily="34" charset="0"/>
              </a:rPr>
              <a:t>tart-Up</a:t>
            </a:r>
            <a:r>
              <a:rPr lang="pt-BR" sz="1400" dirty="0" smtClean="0">
                <a:latin typeface="Arial Narrow" pitchFamily="34" charset="0"/>
              </a:rPr>
              <a:t> .</a:t>
            </a:r>
            <a:endParaRPr lang="pt-BR" sz="1400" dirty="0">
              <a:latin typeface="Arial Narrow" pitchFamily="34" charset="0"/>
            </a:endParaRPr>
          </a:p>
        </p:txBody>
      </p:sp>
      <p:sp>
        <p:nvSpPr>
          <p:cNvPr id="128" name="Retângulo de cantos arredondados 127"/>
          <p:cNvSpPr/>
          <p:nvPr/>
        </p:nvSpPr>
        <p:spPr>
          <a:xfrm>
            <a:off x="5220072" y="1768263"/>
            <a:ext cx="1440160" cy="720080"/>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2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0072" y="1755697"/>
            <a:ext cx="1440160" cy="73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 name="Retângulo de cantos arredondados 130"/>
          <p:cNvSpPr/>
          <p:nvPr/>
        </p:nvSpPr>
        <p:spPr>
          <a:xfrm rot="16200000">
            <a:off x="4683476" y="5308418"/>
            <a:ext cx="1861486" cy="1034914"/>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3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6760" y="4849096"/>
            <a:ext cx="1034915" cy="190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 name="Retângulo de cantos arredondados 133"/>
          <p:cNvSpPr/>
          <p:nvPr/>
        </p:nvSpPr>
        <p:spPr>
          <a:xfrm>
            <a:off x="7286927" y="4766266"/>
            <a:ext cx="1440160" cy="827403"/>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05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6927" y="4766267"/>
            <a:ext cx="1440160" cy="87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tângulo de cantos arredondados 135"/>
          <p:cNvSpPr/>
          <p:nvPr/>
        </p:nvSpPr>
        <p:spPr>
          <a:xfrm>
            <a:off x="6555398" y="5805264"/>
            <a:ext cx="2182948" cy="972108"/>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056"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5397" y="5820514"/>
            <a:ext cx="2173963" cy="95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696"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65763" y="615270"/>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25754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67544" y="2672586"/>
            <a:ext cx="3600400" cy="3636733"/>
          </a:xfrm>
        </p:spPr>
        <p:txBody>
          <a:bodyPr>
            <a:normAutofit/>
          </a:bodyPr>
          <a:lstStyle/>
          <a:p>
            <a:pPr marL="0" indent="0" algn="just">
              <a:buNone/>
            </a:pPr>
            <a:r>
              <a:rPr lang="pt-BR" sz="1400" dirty="0" smtClean="0">
                <a:latin typeface="Arial Narrow" pitchFamily="34" charset="0"/>
              </a:rPr>
              <a:t>Os novos empreendimentos podem aumentar o diferencial competitivo usando terceirização e serviços relacionados. Isso permite que a equipe gerencial concentre-se no que faz melhor, deixando o restante aos especialistas</a:t>
            </a:r>
          </a:p>
          <a:p>
            <a:pPr marL="0" indent="0" algn="just">
              <a:buNone/>
            </a:pPr>
            <a:endParaRPr lang="pt-BR" sz="1400" dirty="0">
              <a:latin typeface="Arial Narrow" pitchFamily="34" charset="0"/>
            </a:endParaRPr>
          </a:p>
          <a:p>
            <a:pPr marL="0" indent="0" algn="just">
              <a:buNone/>
            </a:pPr>
            <a:endParaRPr lang="pt-BR" sz="1400" dirty="0" smtClean="0">
              <a:latin typeface="Arial Narrow" pitchFamily="34" charset="0"/>
            </a:endParaRPr>
          </a:p>
          <a:p>
            <a:pPr marL="0" indent="0" algn="just">
              <a:buNone/>
            </a:pPr>
            <a:endParaRPr lang="pt-BR" sz="1400" dirty="0">
              <a:latin typeface="Arial Narrow" pitchFamily="34" charset="0"/>
            </a:endParaRPr>
          </a:p>
          <a:p>
            <a:pPr marL="0" indent="0" algn="just">
              <a:buNone/>
            </a:pPr>
            <a:r>
              <a:rPr lang="pt-BR" sz="1400" b="1" dirty="0" smtClean="0">
                <a:latin typeface="Arial Narrow" pitchFamily="34" charset="0"/>
              </a:rPr>
              <a:t>  </a:t>
            </a:r>
            <a:endParaRPr lang="pt-BR" sz="1400" dirty="0" smtClean="0">
              <a:latin typeface="Arial Narrow" pitchFamily="34" charset="0"/>
            </a:endParaRPr>
          </a:p>
          <a:p>
            <a:pPr marL="0" indent="0" algn="just">
              <a:buNone/>
            </a:pPr>
            <a:r>
              <a:rPr lang="pt-BR" sz="1400" dirty="0" smtClean="0">
                <a:latin typeface="Arial Narrow" pitchFamily="34" charset="0"/>
              </a:rPr>
              <a:t> </a:t>
            </a:r>
          </a:p>
          <a:p>
            <a:pPr marL="0" indent="0" algn="just">
              <a:buNone/>
            </a:pPr>
            <a:endParaRPr lang="pt-BR" sz="1400" dirty="0" smtClean="0">
              <a:latin typeface="Arial Narrow" pitchFamily="34" charset="0"/>
            </a:endParaRPr>
          </a:p>
          <a:p>
            <a:pPr marL="0" indent="0" algn="just">
              <a:buNone/>
            </a:pPr>
            <a:r>
              <a:rPr lang="pt-BR" sz="1400" dirty="0" smtClean="0">
                <a:latin typeface="Arial Narrow" pitchFamily="34" charset="0"/>
              </a:rPr>
              <a:t> </a:t>
            </a:r>
            <a:endParaRPr lang="pt-BR" sz="1400" dirty="0">
              <a:latin typeface="Arial Narrow" pitchFamily="34" charset="0"/>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811" y="927845"/>
            <a:ext cx="2278779" cy="61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ângulo de cantos arredondados 10"/>
          <p:cNvSpPr/>
          <p:nvPr/>
        </p:nvSpPr>
        <p:spPr>
          <a:xfrm>
            <a:off x="467544" y="1840271"/>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ACESSO E  CONTATO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2027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de cantos arredondados 5"/>
          <p:cNvSpPr/>
          <p:nvPr/>
        </p:nvSpPr>
        <p:spPr>
          <a:xfrm>
            <a:off x="4807435" y="1840271"/>
            <a:ext cx="3721213"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 Mundo Interligado</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7643" y="4221088"/>
            <a:ext cx="1557653" cy="83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46" y="4232484"/>
            <a:ext cx="1521966" cy="103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746" y="5373217"/>
            <a:ext cx="1521966" cy="112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955" y="2672586"/>
            <a:ext cx="1094989" cy="21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2774" y="2670351"/>
            <a:ext cx="544295" cy="20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166" y="2223940"/>
            <a:ext cx="534348" cy="39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3163" y="2240899"/>
            <a:ext cx="465781" cy="36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08759" y="5407267"/>
            <a:ext cx="1716436" cy="126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02775" y="2246441"/>
            <a:ext cx="544295" cy="35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23909" y="3104465"/>
            <a:ext cx="1721902" cy="115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42680" y="3116686"/>
            <a:ext cx="1662696" cy="117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07435" y="4420123"/>
            <a:ext cx="1751129" cy="85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63365" y="4420123"/>
            <a:ext cx="1712214" cy="85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07435" y="5407267"/>
            <a:ext cx="1775283" cy="126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10889" y="2233920"/>
            <a:ext cx="3717760" cy="76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97643" y="5308022"/>
            <a:ext cx="1557653" cy="1210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4904" y="2878790"/>
            <a:ext cx="1014040" cy="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2501898" y="4221088"/>
            <a:ext cx="774571" cy="246221"/>
          </a:xfrm>
          <a:prstGeom prst="rect">
            <a:avLst/>
          </a:prstGeom>
          <a:noFill/>
        </p:spPr>
        <p:txBody>
          <a:bodyPr wrap="none" rtlCol="0">
            <a:spAutoFit/>
          </a:bodyPr>
          <a:lstStyle/>
          <a:p>
            <a:r>
              <a:rPr lang="pt-BR" sz="1000" dirty="0" smtClean="0">
                <a:solidFill>
                  <a:schemeClr val="bg1"/>
                </a:solidFill>
              </a:rPr>
              <a:t>Tecnologia</a:t>
            </a:r>
            <a:endParaRPr lang="pt-BR" sz="1000" dirty="0">
              <a:solidFill>
                <a:schemeClr val="bg1"/>
              </a:solidFill>
            </a:endParaRPr>
          </a:p>
        </p:txBody>
      </p:sp>
      <p:sp>
        <p:nvSpPr>
          <p:cNvPr id="34" name="CaixaDeTexto 33"/>
          <p:cNvSpPr txBox="1"/>
          <p:nvPr/>
        </p:nvSpPr>
        <p:spPr>
          <a:xfrm>
            <a:off x="446833" y="4230445"/>
            <a:ext cx="1372492" cy="246221"/>
          </a:xfrm>
          <a:prstGeom prst="rect">
            <a:avLst/>
          </a:prstGeom>
          <a:noFill/>
        </p:spPr>
        <p:txBody>
          <a:bodyPr wrap="none" rtlCol="0">
            <a:spAutoFit/>
          </a:bodyPr>
          <a:lstStyle/>
          <a:p>
            <a:r>
              <a:rPr lang="pt-BR" sz="1000" dirty="0" smtClean="0">
                <a:solidFill>
                  <a:schemeClr val="bg1"/>
                </a:solidFill>
              </a:rPr>
              <a:t>Economia e  Decisões </a:t>
            </a:r>
            <a:endParaRPr lang="pt-BR" sz="1000" dirty="0">
              <a:solidFill>
                <a:schemeClr val="bg1"/>
              </a:solidFill>
            </a:endParaRPr>
          </a:p>
        </p:txBody>
      </p:sp>
      <p:sp>
        <p:nvSpPr>
          <p:cNvPr id="35" name="CaixaDeTexto 34"/>
          <p:cNvSpPr txBox="1"/>
          <p:nvPr/>
        </p:nvSpPr>
        <p:spPr>
          <a:xfrm>
            <a:off x="564904" y="6165304"/>
            <a:ext cx="623889" cy="246221"/>
          </a:xfrm>
          <a:prstGeom prst="rect">
            <a:avLst/>
          </a:prstGeom>
          <a:noFill/>
        </p:spPr>
        <p:txBody>
          <a:bodyPr wrap="none" rtlCol="0">
            <a:spAutoFit/>
          </a:bodyPr>
          <a:lstStyle/>
          <a:p>
            <a:r>
              <a:rPr lang="pt-BR" sz="1000" dirty="0" smtClean="0">
                <a:solidFill>
                  <a:schemeClr val="bg1"/>
                </a:solidFill>
              </a:rPr>
              <a:t>Sucesso</a:t>
            </a:r>
            <a:endParaRPr lang="pt-BR" sz="1000" dirty="0">
              <a:solidFill>
                <a:schemeClr val="bg1"/>
              </a:solidFill>
            </a:endParaRPr>
          </a:p>
        </p:txBody>
      </p:sp>
      <p:sp>
        <p:nvSpPr>
          <p:cNvPr id="36" name="CaixaDeTexto 35"/>
          <p:cNvSpPr txBox="1"/>
          <p:nvPr/>
        </p:nvSpPr>
        <p:spPr>
          <a:xfrm>
            <a:off x="3042387" y="5407267"/>
            <a:ext cx="982300" cy="400110"/>
          </a:xfrm>
          <a:prstGeom prst="rect">
            <a:avLst/>
          </a:prstGeom>
          <a:noFill/>
        </p:spPr>
        <p:txBody>
          <a:bodyPr wrap="square" rtlCol="0">
            <a:spAutoFit/>
          </a:bodyPr>
          <a:lstStyle/>
          <a:p>
            <a:r>
              <a:rPr lang="pt-BR" sz="1000" dirty="0" smtClean="0">
                <a:solidFill>
                  <a:schemeClr val="bg1"/>
                </a:solidFill>
              </a:rPr>
              <a:t>Qualidade  no </a:t>
            </a:r>
          </a:p>
          <a:p>
            <a:r>
              <a:rPr lang="pt-BR" sz="1000" dirty="0" smtClean="0">
                <a:solidFill>
                  <a:schemeClr val="bg1"/>
                </a:solidFill>
              </a:rPr>
              <a:t>Atendimento</a:t>
            </a:r>
            <a:endParaRPr lang="pt-BR" sz="1000" dirty="0">
              <a:solidFill>
                <a:schemeClr val="bg1"/>
              </a:solidFill>
            </a:endParaRPr>
          </a:p>
        </p:txBody>
      </p:sp>
      <p:sp>
        <p:nvSpPr>
          <p:cNvPr id="38" name="CaixaDeTexto 37"/>
          <p:cNvSpPr txBox="1"/>
          <p:nvPr/>
        </p:nvSpPr>
        <p:spPr>
          <a:xfrm>
            <a:off x="6444208" y="276653"/>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37"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35696"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51429" y="626918"/>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326156"/>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fade">
                                      <p:cBhvr>
                                        <p:cTn id="7" dur="1000"/>
                                        <p:tgtEl>
                                          <p:spTgt spid="1037"/>
                                        </p:tgtEl>
                                      </p:cBhvr>
                                    </p:animEffect>
                                    <p:anim calcmode="lin" valueType="num">
                                      <p:cBhvr>
                                        <p:cTn id="8" dur="1000" fill="hold"/>
                                        <p:tgtEl>
                                          <p:spTgt spid="1037"/>
                                        </p:tgtEl>
                                        <p:attrNameLst>
                                          <p:attrName>ppt_x</p:attrName>
                                        </p:attrNameLst>
                                      </p:cBhvr>
                                      <p:tavLst>
                                        <p:tav tm="0">
                                          <p:val>
                                            <p:strVal val="#ppt_x"/>
                                          </p:val>
                                        </p:tav>
                                        <p:tav tm="100000">
                                          <p:val>
                                            <p:strVal val="#ppt_x"/>
                                          </p:val>
                                        </p:tav>
                                      </p:tavLst>
                                    </p:anim>
                                    <p:anim calcmode="lin" valueType="num">
                                      <p:cBhvr>
                                        <p:cTn id="9"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8"/>
                                        </p:tgtEl>
                                        <p:attrNameLst>
                                          <p:attrName>style.visibility</p:attrName>
                                        </p:attrNameLst>
                                      </p:cBhvr>
                                      <p:to>
                                        <p:strVal val="visible"/>
                                      </p:to>
                                    </p:set>
                                    <p:animEffect transition="in" filter="fade">
                                      <p:cBhvr>
                                        <p:cTn id="14" dur="1000"/>
                                        <p:tgtEl>
                                          <p:spTgt spid="1038"/>
                                        </p:tgtEl>
                                      </p:cBhvr>
                                    </p:animEffect>
                                    <p:anim calcmode="lin" valueType="num">
                                      <p:cBhvr>
                                        <p:cTn id="15" dur="1000" fill="hold"/>
                                        <p:tgtEl>
                                          <p:spTgt spid="1038"/>
                                        </p:tgtEl>
                                        <p:attrNameLst>
                                          <p:attrName>ppt_x</p:attrName>
                                        </p:attrNameLst>
                                      </p:cBhvr>
                                      <p:tavLst>
                                        <p:tav tm="0">
                                          <p:val>
                                            <p:strVal val="#ppt_x"/>
                                          </p:val>
                                        </p:tav>
                                        <p:tav tm="100000">
                                          <p:val>
                                            <p:strVal val="#ppt_x"/>
                                          </p:val>
                                        </p:tav>
                                      </p:tavLst>
                                    </p:anim>
                                    <p:anim calcmode="lin" valueType="num">
                                      <p:cBhvr>
                                        <p:cTn id="16"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5"/>
                                        </p:tgtEl>
                                        <p:attrNameLst>
                                          <p:attrName>style.visibility</p:attrName>
                                        </p:attrNameLst>
                                      </p:cBhvr>
                                      <p:to>
                                        <p:strVal val="visible"/>
                                      </p:to>
                                    </p:set>
                                    <p:animEffect transition="in" filter="fade">
                                      <p:cBhvr>
                                        <p:cTn id="21" dur="1000"/>
                                        <p:tgtEl>
                                          <p:spTgt spid="1035"/>
                                        </p:tgtEl>
                                      </p:cBhvr>
                                    </p:animEffect>
                                    <p:anim calcmode="lin" valueType="num">
                                      <p:cBhvr>
                                        <p:cTn id="22" dur="1000" fill="hold"/>
                                        <p:tgtEl>
                                          <p:spTgt spid="1035"/>
                                        </p:tgtEl>
                                        <p:attrNameLst>
                                          <p:attrName>ppt_x</p:attrName>
                                        </p:attrNameLst>
                                      </p:cBhvr>
                                      <p:tavLst>
                                        <p:tav tm="0">
                                          <p:val>
                                            <p:strVal val="#ppt_x"/>
                                          </p:val>
                                        </p:tav>
                                        <p:tav tm="100000">
                                          <p:val>
                                            <p:strVal val="#ppt_x"/>
                                          </p:val>
                                        </p:tav>
                                      </p:tavLst>
                                    </p:anim>
                                    <p:anim calcmode="lin" valueType="num">
                                      <p:cBhvr>
                                        <p:cTn id="23"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50"/>
                                        </p:tgtEl>
                                        <p:attrNameLst>
                                          <p:attrName>style.visibility</p:attrName>
                                        </p:attrNameLst>
                                      </p:cBhvr>
                                      <p:to>
                                        <p:strVal val="visible"/>
                                      </p:to>
                                    </p:set>
                                    <p:animEffect transition="in" filter="fade">
                                      <p:cBhvr>
                                        <p:cTn id="28" dur="1000"/>
                                        <p:tgtEl>
                                          <p:spTgt spid="1050"/>
                                        </p:tgtEl>
                                      </p:cBhvr>
                                    </p:animEffect>
                                    <p:anim calcmode="lin" valueType="num">
                                      <p:cBhvr>
                                        <p:cTn id="29" dur="1000" fill="hold"/>
                                        <p:tgtEl>
                                          <p:spTgt spid="1050"/>
                                        </p:tgtEl>
                                        <p:attrNameLst>
                                          <p:attrName>ppt_x</p:attrName>
                                        </p:attrNameLst>
                                      </p:cBhvr>
                                      <p:tavLst>
                                        <p:tav tm="0">
                                          <p:val>
                                            <p:strVal val="#ppt_x"/>
                                          </p:val>
                                        </p:tav>
                                        <p:tav tm="100000">
                                          <p:val>
                                            <p:strVal val="#ppt_x"/>
                                          </p:val>
                                        </p:tav>
                                      </p:tavLst>
                                    </p:anim>
                                    <p:anim calcmode="lin" valueType="num">
                                      <p:cBhvr>
                                        <p:cTn id="30" dur="1000" fill="hold"/>
                                        <p:tgtEl>
                                          <p:spTgt spid="105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40"/>
                                        </p:tgtEl>
                                        <p:attrNameLst>
                                          <p:attrName>style.visibility</p:attrName>
                                        </p:attrNameLst>
                                      </p:cBhvr>
                                      <p:to>
                                        <p:strVal val="visible"/>
                                      </p:to>
                                    </p:set>
                                    <p:animEffect transition="in" filter="fade">
                                      <p:cBhvr>
                                        <p:cTn id="35" dur="1000"/>
                                        <p:tgtEl>
                                          <p:spTgt spid="1040"/>
                                        </p:tgtEl>
                                      </p:cBhvr>
                                    </p:animEffect>
                                    <p:anim calcmode="lin" valueType="num">
                                      <p:cBhvr>
                                        <p:cTn id="36" dur="1000" fill="hold"/>
                                        <p:tgtEl>
                                          <p:spTgt spid="1040"/>
                                        </p:tgtEl>
                                        <p:attrNameLst>
                                          <p:attrName>ppt_x</p:attrName>
                                        </p:attrNameLst>
                                      </p:cBhvr>
                                      <p:tavLst>
                                        <p:tav tm="0">
                                          <p:val>
                                            <p:strVal val="#ppt_x"/>
                                          </p:val>
                                        </p:tav>
                                        <p:tav tm="100000">
                                          <p:val>
                                            <p:strVal val="#ppt_x"/>
                                          </p:val>
                                        </p:tav>
                                      </p:tavLst>
                                    </p:anim>
                                    <p:anim calcmode="lin" valueType="num">
                                      <p:cBhvr>
                                        <p:cTn id="37"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36"/>
                                        </p:tgtEl>
                                        <p:attrNameLst>
                                          <p:attrName>style.visibility</p:attrName>
                                        </p:attrNameLst>
                                      </p:cBhvr>
                                      <p:to>
                                        <p:strVal val="visible"/>
                                      </p:to>
                                    </p:set>
                                    <p:animEffect transition="in" filter="fade">
                                      <p:cBhvr>
                                        <p:cTn id="42" dur="1000"/>
                                        <p:tgtEl>
                                          <p:spTgt spid="1036"/>
                                        </p:tgtEl>
                                      </p:cBhvr>
                                    </p:animEffect>
                                    <p:anim calcmode="lin" valueType="num">
                                      <p:cBhvr>
                                        <p:cTn id="43" dur="1000" fill="hold"/>
                                        <p:tgtEl>
                                          <p:spTgt spid="1036"/>
                                        </p:tgtEl>
                                        <p:attrNameLst>
                                          <p:attrName>ppt_x</p:attrName>
                                        </p:attrNameLst>
                                      </p:cBhvr>
                                      <p:tavLst>
                                        <p:tav tm="0">
                                          <p:val>
                                            <p:strVal val="#ppt_x"/>
                                          </p:val>
                                        </p:tav>
                                        <p:tav tm="100000">
                                          <p:val>
                                            <p:strVal val="#ppt_x"/>
                                          </p:val>
                                        </p:tav>
                                      </p:tavLst>
                                    </p:anim>
                                    <p:anim calcmode="lin" valueType="num">
                                      <p:cBhvr>
                                        <p:cTn id="4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1027"/>
                                        </p:tgtEl>
                                        <p:attrNameLst>
                                          <p:attrName>style.visibility</p:attrName>
                                        </p:attrNameLst>
                                      </p:cBhvr>
                                      <p:to>
                                        <p:strVal val="visible"/>
                                      </p:to>
                                    </p:set>
                                    <p:anim calcmode="lin" valueType="num">
                                      <p:cBhvr>
                                        <p:cTn id="49" dur="500" fill="hold"/>
                                        <p:tgtEl>
                                          <p:spTgt spid="1027"/>
                                        </p:tgtEl>
                                        <p:attrNameLst>
                                          <p:attrName>ppt_w</p:attrName>
                                        </p:attrNameLst>
                                      </p:cBhvr>
                                      <p:tavLst>
                                        <p:tav tm="0">
                                          <p:val>
                                            <p:fltVal val="0"/>
                                          </p:val>
                                        </p:tav>
                                        <p:tav tm="100000">
                                          <p:val>
                                            <p:strVal val="#ppt_w"/>
                                          </p:val>
                                        </p:tav>
                                      </p:tavLst>
                                    </p:anim>
                                    <p:anim calcmode="lin" valueType="num">
                                      <p:cBhvr>
                                        <p:cTn id="50" dur="500" fill="hold"/>
                                        <p:tgtEl>
                                          <p:spTgt spid="1027"/>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1000"/>
                                        <p:tgtEl>
                                          <p:spTgt spid="1026"/>
                                        </p:tgtEl>
                                      </p:cBhvr>
                                    </p:animEffect>
                                    <p:anim calcmode="lin" valueType="num">
                                      <p:cBhvr>
                                        <p:cTn id="56" dur="1000" fill="hold"/>
                                        <p:tgtEl>
                                          <p:spTgt spid="1026"/>
                                        </p:tgtEl>
                                        <p:attrNameLst>
                                          <p:attrName>ppt_x</p:attrName>
                                        </p:attrNameLst>
                                      </p:cBhvr>
                                      <p:tavLst>
                                        <p:tav tm="0">
                                          <p:val>
                                            <p:strVal val="#ppt_x"/>
                                          </p:val>
                                        </p:tav>
                                        <p:tav tm="100000">
                                          <p:val>
                                            <p:strVal val="#ppt_x"/>
                                          </p:val>
                                        </p:tav>
                                      </p:tavLst>
                                    </p:anim>
                                    <p:anim calcmode="lin" valueType="num">
                                      <p:cBhvr>
                                        <p:cTn id="5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030"/>
                                        </p:tgtEl>
                                        <p:attrNameLst>
                                          <p:attrName>style.visibility</p:attrName>
                                        </p:attrNameLst>
                                      </p:cBhvr>
                                      <p:to>
                                        <p:strVal val="visible"/>
                                      </p:to>
                                    </p:set>
                                    <p:animEffect transition="in" filter="fade">
                                      <p:cBhvr>
                                        <p:cTn id="62" dur="1000"/>
                                        <p:tgtEl>
                                          <p:spTgt spid="1030"/>
                                        </p:tgtEl>
                                      </p:cBhvr>
                                    </p:animEffect>
                                    <p:anim calcmode="lin" valueType="num">
                                      <p:cBhvr>
                                        <p:cTn id="63" dur="1000" fill="hold"/>
                                        <p:tgtEl>
                                          <p:spTgt spid="1030"/>
                                        </p:tgtEl>
                                        <p:attrNameLst>
                                          <p:attrName>ppt_x</p:attrName>
                                        </p:attrNameLst>
                                      </p:cBhvr>
                                      <p:tavLst>
                                        <p:tav tm="0">
                                          <p:val>
                                            <p:strVal val="#ppt_x"/>
                                          </p:val>
                                        </p:tav>
                                        <p:tav tm="100000">
                                          <p:val>
                                            <p:strVal val="#ppt_x"/>
                                          </p:val>
                                        </p:tav>
                                      </p:tavLst>
                                    </p:anim>
                                    <p:anim calcmode="lin" valueType="num">
                                      <p:cBhvr>
                                        <p:cTn id="6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049"/>
                                        </p:tgtEl>
                                        <p:attrNameLst>
                                          <p:attrName>style.visibility</p:attrName>
                                        </p:attrNameLst>
                                      </p:cBhvr>
                                      <p:to>
                                        <p:strVal val="visible"/>
                                      </p:to>
                                    </p:set>
                                    <p:animEffect transition="in" filter="fade">
                                      <p:cBhvr>
                                        <p:cTn id="69" dur="1000"/>
                                        <p:tgtEl>
                                          <p:spTgt spid="1049"/>
                                        </p:tgtEl>
                                      </p:cBhvr>
                                    </p:animEffect>
                                    <p:anim calcmode="lin" valueType="num">
                                      <p:cBhvr>
                                        <p:cTn id="70" dur="1000" fill="hold"/>
                                        <p:tgtEl>
                                          <p:spTgt spid="1049"/>
                                        </p:tgtEl>
                                        <p:attrNameLst>
                                          <p:attrName>ppt_x</p:attrName>
                                        </p:attrNameLst>
                                      </p:cBhvr>
                                      <p:tavLst>
                                        <p:tav tm="0">
                                          <p:val>
                                            <p:strVal val="#ppt_x"/>
                                          </p:val>
                                        </p:tav>
                                        <p:tav tm="100000">
                                          <p:val>
                                            <p:strVal val="#ppt_x"/>
                                          </p:val>
                                        </p:tav>
                                      </p:tavLst>
                                    </p:anim>
                                    <p:anim calcmode="lin" valueType="num">
                                      <p:cBhvr>
                                        <p:cTn id="71" dur="1000" fill="hold"/>
                                        <p:tgtEl>
                                          <p:spTgt spid="1049"/>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nodeType="clickEffect">
                                  <p:stCondLst>
                                    <p:cond delay="0"/>
                                  </p:stCondLst>
                                  <p:childTnLst>
                                    <p:set>
                                      <p:cBhvr>
                                        <p:cTn id="75" dur="1" fill="hold">
                                          <p:stCondLst>
                                            <p:cond delay="0"/>
                                          </p:stCondLst>
                                        </p:cTn>
                                        <p:tgtEl>
                                          <p:spTgt spid="1041"/>
                                        </p:tgtEl>
                                        <p:attrNameLst>
                                          <p:attrName>style.visibility</p:attrName>
                                        </p:attrNameLst>
                                      </p:cBhvr>
                                      <p:to>
                                        <p:strVal val="visible"/>
                                      </p:to>
                                    </p:set>
                                    <p:animEffect transition="in" filter="fade">
                                      <p:cBhvr>
                                        <p:cTn id="76" dur="1000"/>
                                        <p:tgtEl>
                                          <p:spTgt spid="1041"/>
                                        </p:tgtEl>
                                      </p:cBhvr>
                                    </p:animEffect>
                                    <p:anim calcmode="lin" valueType="num">
                                      <p:cBhvr>
                                        <p:cTn id="77" dur="1000" fill="hold"/>
                                        <p:tgtEl>
                                          <p:spTgt spid="1041"/>
                                        </p:tgtEl>
                                        <p:attrNameLst>
                                          <p:attrName>ppt_x</p:attrName>
                                        </p:attrNameLst>
                                      </p:cBhvr>
                                      <p:tavLst>
                                        <p:tav tm="0">
                                          <p:val>
                                            <p:strVal val="#ppt_x"/>
                                          </p:val>
                                        </p:tav>
                                        <p:tav tm="100000">
                                          <p:val>
                                            <p:strVal val="#ppt_x"/>
                                          </p:val>
                                        </p:tav>
                                      </p:tavLst>
                                    </p:anim>
                                    <p:anim calcmode="lin" valueType="num">
                                      <p:cBhvr>
                                        <p:cTn id="78" dur="1000" fill="hold"/>
                                        <p:tgtEl>
                                          <p:spTgt spid="1041"/>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nodeType="clickEffect">
                                  <p:stCondLst>
                                    <p:cond delay="0"/>
                                  </p:stCondLst>
                                  <p:childTnLst>
                                    <p:set>
                                      <p:cBhvr>
                                        <p:cTn id="82" dur="1" fill="hold">
                                          <p:stCondLst>
                                            <p:cond delay="0"/>
                                          </p:stCondLst>
                                        </p:cTn>
                                        <p:tgtEl>
                                          <p:spTgt spid="1042"/>
                                        </p:tgtEl>
                                        <p:attrNameLst>
                                          <p:attrName>style.visibility</p:attrName>
                                        </p:attrNameLst>
                                      </p:cBhvr>
                                      <p:to>
                                        <p:strVal val="visible"/>
                                      </p:to>
                                    </p:set>
                                    <p:anim calcmode="lin" valueType="num">
                                      <p:cBhvr>
                                        <p:cTn id="83" dur="500" fill="hold"/>
                                        <p:tgtEl>
                                          <p:spTgt spid="1042"/>
                                        </p:tgtEl>
                                        <p:attrNameLst>
                                          <p:attrName>ppt_w</p:attrName>
                                        </p:attrNameLst>
                                      </p:cBhvr>
                                      <p:tavLst>
                                        <p:tav tm="0">
                                          <p:val>
                                            <p:fltVal val="0"/>
                                          </p:val>
                                        </p:tav>
                                        <p:tav tm="100000">
                                          <p:val>
                                            <p:strVal val="#ppt_w"/>
                                          </p:val>
                                        </p:tav>
                                      </p:tavLst>
                                    </p:anim>
                                    <p:anim calcmode="lin" valueType="num">
                                      <p:cBhvr>
                                        <p:cTn id="84" dur="500" fill="hold"/>
                                        <p:tgtEl>
                                          <p:spTgt spid="1042"/>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1043"/>
                                        </p:tgtEl>
                                        <p:attrNameLst>
                                          <p:attrName>style.visibility</p:attrName>
                                        </p:attrNameLst>
                                      </p:cBhvr>
                                      <p:to>
                                        <p:strVal val="visible"/>
                                      </p:to>
                                    </p:set>
                                    <p:animEffect transition="in" filter="fade">
                                      <p:cBhvr>
                                        <p:cTn id="89" dur="1000"/>
                                        <p:tgtEl>
                                          <p:spTgt spid="1043"/>
                                        </p:tgtEl>
                                      </p:cBhvr>
                                    </p:animEffect>
                                    <p:anim calcmode="lin" valueType="num">
                                      <p:cBhvr>
                                        <p:cTn id="90" dur="1000" fill="hold"/>
                                        <p:tgtEl>
                                          <p:spTgt spid="1043"/>
                                        </p:tgtEl>
                                        <p:attrNameLst>
                                          <p:attrName>ppt_x</p:attrName>
                                        </p:attrNameLst>
                                      </p:cBhvr>
                                      <p:tavLst>
                                        <p:tav tm="0">
                                          <p:val>
                                            <p:strVal val="#ppt_x"/>
                                          </p:val>
                                        </p:tav>
                                        <p:tav tm="100000">
                                          <p:val>
                                            <p:strVal val="#ppt_x"/>
                                          </p:val>
                                        </p:tav>
                                      </p:tavLst>
                                    </p:anim>
                                    <p:anim calcmode="lin" valueType="num">
                                      <p:cBhvr>
                                        <p:cTn id="91" dur="1000" fill="hold"/>
                                        <p:tgtEl>
                                          <p:spTgt spid="1043"/>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nodeType="clickEffect">
                                  <p:stCondLst>
                                    <p:cond delay="0"/>
                                  </p:stCondLst>
                                  <p:childTnLst>
                                    <p:set>
                                      <p:cBhvr>
                                        <p:cTn id="95" dur="1" fill="hold">
                                          <p:stCondLst>
                                            <p:cond delay="0"/>
                                          </p:stCondLst>
                                        </p:cTn>
                                        <p:tgtEl>
                                          <p:spTgt spid="1044"/>
                                        </p:tgtEl>
                                        <p:attrNameLst>
                                          <p:attrName>style.visibility</p:attrName>
                                        </p:attrNameLst>
                                      </p:cBhvr>
                                      <p:to>
                                        <p:strVal val="visible"/>
                                      </p:to>
                                    </p:set>
                                    <p:animEffect transition="in" filter="fade">
                                      <p:cBhvr>
                                        <p:cTn id="96" dur="1000"/>
                                        <p:tgtEl>
                                          <p:spTgt spid="1044"/>
                                        </p:tgtEl>
                                      </p:cBhvr>
                                    </p:animEffect>
                                    <p:anim calcmode="lin" valueType="num">
                                      <p:cBhvr>
                                        <p:cTn id="97" dur="1000" fill="hold"/>
                                        <p:tgtEl>
                                          <p:spTgt spid="1044"/>
                                        </p:tgtEl>
                                        <p:attrNameLst>
                                          <p:attrName>ppt_x</p:attrName>
                                        </p:attrNameLst>
                                      </p:cBhvr>
                                      <p:tavLst>
                                        <p:tav tm="0">
                                          <p:val>
                                            <p:strVal val="#ppt_x"/>
                                          </p:val>
                                        </p:tav>
                                        <p:tav tm="100000">
                                          <p:val>
                                            <p:strVal val="#ppt_x"/>
                                          </p:val>
                                        </p:tav>
                                      </p:tavLst>
                                    </p:anim>
                                    <p:anim calcmode="lin" valueType="num">
                                      <p:cBhvr>
                                        <p:cTn id="98"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1045"/>
                                        </p:tgtEl>
                                        <p:attrNameLst>
                                          <p:attrName>style.visibility</p:attrName>
                                        </p:attrNameLst>
                                      </p:cBhvr>
                                      <p:to>
                                        <p:strVal val="visible"/>
                                      </p:to>
                                    </p:set>
                                    <p:animEffect transition="in" filter="fade">
                                      <p:cBhvr>
                                        <p:cTn id="103" dur="1000"/>
                                        <p:tgtEl>
                                          <p:spTgt spid="1045"/>
                                        </p:tgtEl>
                                      </p:cBhvr>
                                    </p:animEffect>
                                    <p:anim calcmode="lin" valueType="num">
                                      <p:cBhvr>
                                        <p:cTn id="104" dur="1000" fill="hold"/>
                                        <p:tgtEl>
                                          <p:spTgt spid="1045"/>
                                        </p:tgtEl>
                                        <p:attrNameLst>
                                          <p:attrName>ppt_x</p:attrName>
                                        </p:attrNameLst>
                                      </p:cBhvr>
                                      <p:tavLst>
                                        <p:tav tm="0">
                                          <p:val>
                                            <p:strVal val="#ppt_x"/>
                                          </p:val>
                                        </p:tav>
                                        <p:tav tm="100000">
                                          <p:val>
                                            <p:strVal val="#ppt_x"/>
                                          </p:val>
                                        </p:tav>
                                      </p:tavLst>
                                    </p:anim>
                                    <p:anim calcmode="lin" valueType="num">
                                      <p:cBhvr>
                                        <p:cTn id="105" dur="1000" fill="hold"/>
                                        <p:tgtEl>
                                          <p:spTgt spid="1045"/>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31" presetClass="entr" presetSubtype="0" fill="hold" nodeType="clickEffect">
                                  <p:stCondLst>
                                    <p:cond delay="0"/>
                                  </p:stCondLst>
                                  <p:childTnLst>
                                    <p:set>
                                      <p:cBhvr>
                                        <p:cTn id="109" dur="1" fill="hold">
                                          <p:stCondLst>
                                            <p:cond delay="0"/>
                                          </p:stCondLst>
                                        </p:cTn>
                                        <p:tgtEl>
                                          <p:spTgt spid="1039"/>
                                        </p:tgtEl>
                                        <p:attrNameLst>
                                          <p:attrName>style.visibility</p:attrName>
                                        </p:attrNameLst>
                                      </p:cBhvr>
                                      <p:to>
                                        <p:strVal val="visible"/>
                                      </p:to>
                                    </p:set>
                                    <p:anim calcmode="lin" valueType="num">
                                      <p:cBhvr>
                                        <p:cTn id="110" dur="1000" fill="hold"/>
                                        <p:tgtEl>
                                          <p:spTgt spid="1039"/>
                                        </p:tgtEl>
                                        <p:attrNameLst>
                                          <p:attrName>ppt_w</p:attrName>
                                        </p:attrNameLst>
                                      </p:cBhvr>
                                      <p:tavLst>
                                        <p:tav tm="0">
                                          <p:val>
                                            <p:fltVal val="0"/>
                                          </p:val>
                                        </p:tav>
                                        <p:tav tm="100000">
                                          <p:val>
                                            <p:strVal val="#ppt_w"/>
                                          </p:val>
                                        </p:tav>
                                      </p:tavLst>
                                    </p:anim>
                                    <p:anim calcmode="lin" valueType="num">
                                      <p:cBhvr>
                                        <p:cTn id="111" dur="1000" fill="hold"/>
                                        <p:tgtEl>
                                          <p:spTgt spid="1039"/>
                                        </p:tgtEl>
                                        <p:attrNameLst>
                                          <p:attrName>ppt_h</p:attrName>
                                        </p:attrNameLst>
                                      </p:cBhvr>
                                      <p:tavLst>
                                        <p:tav tm="0">
                                          <p:val>
                                            <p:fltVal val="0"/>
                                          </p:val>
                                        </p:tav>
                                        <p:tav tm="100000">
                                          <p:val>
                                            <p:strVal val="#ppt_h"/>
                                          </p:val>
                                        </p:tav>
                                      </p:tavLst>
                                    </p:anim>
                                    <p:anim calcmode="lin" valueType="num">
                                      <p:cBhvr>
                                        <p:cTn id="112" dur="1000" fill="hold"/>
                                        <p:tgtEl>
                                          <p:spTgt spid="1039"/>
                                        </p:tgtEl>
                                        <p:attrNameLst>
                                          <p:attrName>style.rotation</p:attrName>
                                        </p:attrNameLst>
                                      </p:cBhvr>
                                      <p:tavLst>
                                        <p:tav tm="0">
                                          <p:val>
                                            <p:fltVal val="90"/>
                                          </p:val>
                                        </p:tav>
                                        <p:tav tm="100000">
                                          <p:val>
                                            <p:fltVal val="0"/>
                                          </p:val>
                                        </p:tav>
                                      </p:tavLst>
                                    </p:anim>
                                    <p:animEffect transition="in" filter="fade">
                                      <p:cBhvr>
                                        <p:cTn id="113" dur="1000"/>
                                        <p:tgtEl>
                                          <p:spTgt spid="1039"/>
                                        </p:tgtEl>
                                      </p:cBhvr>
                                    </p:animEffect>
                                  </p:childTnLst>
                                </p:cTn>
                              </p:par>
                            </p:childTnLst>
                          </p:cTn>
                        </p:par>
                      </p:childTnLst>
                    </p:cTn>
                  </p:par>
                  <p:par>
                    <p:cTn id="114" fill="hold">
                      <p:stCondLst>
                        <p:cond delay="indefinite"/>
                      </p:stCondLst>
                      <p:childTnLst>
                        <p:par>
                          <p:cTn id="115" fill="hold">
                            <p:stCondLst>
                              <p:cond delay="0"/>
                            </p:stCondLst>
                            <p:childTnLst>
                              <p:par>
                                <p:cTn id="116" presetID="26" presetClass="entr" presetSubtype="0" fill="hold" grpId="1" nodeType="click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wipe(down)">
                                      <p:cBhvr>
                                        <p:cTn id="118" dur="580">
                                          <p:stCondLst>
                                            <p:cond delay="0"/>
                                          </p:stCondLst>
                                        </p:cTn>
                                        <p:tgtEl>
                                          <p:spTgt spid="38"/>
                                        </p:tgtEl>
                                      </p:cBhvr>
                                    </p:animEffect>
                                    <p:anim calcmode="lin" valueType="num">
                                      <p:cBhvr>
                                        <p:cTn id="11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4" dur="26">
                                          <p:stCondLst>
                                            <p:cond delay="650"/>
                                          </p:stCondLst>
                                        </p:cTn>
                                        <p:tgtEl>
                                          <p:spTgt spid="38"/>
                                        </p:tgtEl>
                                      </p:cBhvr>
                                      <p:to x="100000" y="60000"/>
                                    </p:animScale>
                                    <p:animScale>
                                      <p:cBhvr>
                                        <p:cTn id="125" dur="166" decel="50000">
                                          <p:stCondLst>
                                            <p:cond delay="676"/>
                                          </p:stCondLst>
                                        </p:cTn>
                                        <p:tgtEl>
                                          <p:spTgt spid="38"/>
                                        </p:tgtEl>
                                      </p:cBhvr>
                                      <p:to x="100000" y="100000"/>
                                    </p:animScale>
                                    <p:animScale>
                                      <p:cBhvr>
                                        <p:cTn id="126" dur="26">
                                          <p:stCondLst>
                                            <p:cond delay="1312"/>
                                          </p:stCondLst>
                                        </p:cTn>
                                        <p:tgtEl>
                                          <p:spTgt spid="38"/>
                                        </p:tgtEl>
                                      </p:cBhvr>
                                      <p:to x="100000" y="80000"/>
                                    </p:animScale>
                                    <p:animScale>
                                      <p:cBhvr>
                                        <p:cTn id="127" dur="166" decel="50000">
                                          <p:stCondLst>
                                            <p:cond delay="1338"/>
                                          </p:stCondLst>
                                        </p:cTn>
                                        <p:tgtEl>
                                          <p:spTgt spid="38"/>
                                        </p:tgtEl>
                                      </p:cBhvr>
                                      <p:to x="100000" y="100000"/>
                                    </p:animScale>
                                    <p:animScale>
                                      <p:cBhvr>
                                        <p:cTn id="128" dur="26">
                                          <p:stCondLst>
                                            <p:cond delay="1642"/>
                                          </p:stCondLst>
                                        </p:cTn>
                                        <p:tgtEl>
                                          <p:spTgt spid="38"/>
                                        </p:tgtEl>
                                      </p:cBhvr>
                                      <p:to x="100000" y="90000"/>
                                    </p:animScale>
                                    <p:animScale>
                                      <p:cBhvr>
                                        <p:cTn id="129" dur="166" decel="50000">
                                          <p:stCondLst>
                                            <p:cond delay="1668"/>
                                          </p:stCondLst>
                                        </p:cTn>
                                        <p:tgtEl>
                                          <p:spTgt spid="38"/>
                                        </p:tgtEl>
                                      </p:cBhvr>
                                      <p:to x="100000" y="100000"/>
                                    </p:animScale>
                                    <p:animScale>
                                      <p:cBhvr>
                                        <p:cTn id="130" dur="26">
                                          <p:stCondLst>
                                            <p:cond delay="1808"/>
                                          </p:stCondLst>
                                        </p:cTn>
                                        <p:tgtEl>
                                          <p:spTgt spid="38"/>
                                        </p:tgtEl>
                                      </p:cBhvr>
                                      <p:to x="100000" y="95000"/>
                                    </p:animScale>
                                    <p:animScale>
                                      <p:cBhvr>
                                        <p:cTn id="131"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094265" y="1700808"/>
            <a:ext cx="7272808" cy="55399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pt-BR" sz="3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Narrow" panose="020B0606020202030204" pitchFamily="34" charset="0"/>
              </a:rPr>
              <a:t>“ Visão sem ação é apenas um sonho “</a:t>
            </a:r>
            <a:endParaRPr lang="pt-BR" sz="3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Narrow" panose="020B0606020202030204" pitchFamily="34" charset="0"/>
            </a:endParaRPr>
          </a:p>
        </p:txBody>
      </p:sp>
      <p:sp>
        <p:nvSpPr>
          <p:cNvPr id="6" name="Retângulo 5"/>
          <p:cNvSpPr/>
          <p:nvPr/>
        </p:nvSpPr>
        <p:spPr>
          <a:xfrm>
            <a:off x="1129398" y="2810251"/>
            <a:ext cx="7272808" cy="1015663"/>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pt-BR" sz="3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Narrow" panose="020B0606020202030204" pitchFamily="34" charset="0"/>
              </a:rPr>
              <a:t> “Ação sem visão só faz o tempo passar “</a:t>
            </a:r>
            <a:endParaRPr lang="pt-BR" sz="3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Narrow" panose="020B0606020202030204" pitchFamily="34" charset="0"/>
            </a:endParaRPr>
          </a:p>
        </p:txBody>
      </p:sp>
      <p:sp>
        <p:nvSpPr>
          <p:cNvPr id="7" name="Retângulo 6"/>
          <p:cNvSpPr/>
          <p:nvPr/>
        </p:nvSpPr>
        <p:spPr>
          <a:xfrm>
            <a:off x="1096704" y="4149080"/>
            <a:ext cx="7272808" cy="55399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pt-BR" sz="3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Narrow" panose="020B0606020202030204" pitchFamily="34" charset="0"/>
              </a:rPr>
              <a:t>“ Visão com ação pode mudar o mundo “</a:t>
            </a:r>
            <a:endParaRPr lang="pt-BR" sz="3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Narrow" panose="020B0606020202030204" pitchFamily="34" charset="0"/>
            </a:endParaRPr>
          </a:p>
        </p:txBody>
      </p:sp>
      <p:sp>
        <p:nvSpPr>
          <p:cNvPr id="8" name="CaixaDeTexto 7"/>
          <p:cNvSpPr txBox="1"/>
          <p:nvPr/>
        </p:nvSpPr>
        <p:spPr>
          <a:xfrm>
            <a:off x="6444208" y="276653"/>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1"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5109839" y="5677235"/>
            <a:ext cx="3589837" cy="461665"/>
          </a:xfrm>
          <a:prstGeom prst="rect">
            <a:avLst/>
          </a:prstGeom>
          <a:noFill/>
        </p:spPr>
        <p:txBody>
          <a:bodyPr wrap="square" rtlCol="0">
            <a:spAutoFit/>
          </a:bodyPr>
          <a:lstStyle/>
          <a:p>
            <a:pPr algn="r"/>
            <a:r>
              <a:rPr lang="pt-BR" sz="2400" b="1" i="1" dirty="0" smtClean="0">
                <a:solidFill>
                  <a:schemeClr val="accent1">
                    <a:lumMod val="75000"/>
                  </a:schemeClr>
                </a:solidFill>
              </a:rPr>
              <a:t> </a:t>
            </a:r>
            <a:r>
              <a:rPr lang="pt-BR" sz="2400" b="1" i="1" dirty="0" smtClean="0">
                <a:solidFill>
                  <a:schemeClr val="tx2">
                    <a:lumMod val="50000"/>
                  </a:schemeClr>
                </a:solidFill>
              </a:rPr>
              <a:t>Joel A. Barker</a:t>
            </a:r>
            <a:endParaRPr lang="pt-BR" sz="2400" b="1" i="1" dirty="0">
              <a:solidFill>
                <a:schemeClr val="tx2">
                  <a:lumMod val="50000"/>
                </a:schemeClr>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548" y="645985"/>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574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67543" y="2348881"/>
            <a:ext cx="8352929" cy="3097984"/>
          </a:xfrm>
        </p:spPr>
        <p:txBody>
          <a:bodyPr>
            <a:noAutofit/>
          </a:bodyPr>
          <a:lstStyle/>
          <a:p>
            <a:pPr marL="0" indent="0" algn="just">
              <a:buNone/>
            </a:pPr>
            <a:r>
              <a:rPr lang="pt-BR" sz="1400" dirty="0" smtClean="0">
                <a:latin typeface="+mj-lt"/>
              </a:rPr>
              <a:t>A </a:t>
            </a:r>
            <a:r>
              <a:rPr lang="pt-BR" sz="1400" b="1" dirty="0" smtClean="0">
                <a:latin typeface="+mj-lt"/>
              </a:rPr>
              <a:t>NILL CABLE INFORMÁTICA </a:t>
            </a:r>
            <a:r>
              <a:rPr lang="pt-BR" sz="1400" b="1" dirty="0">
                <a:latin typeface="+mj-lt"/>
              </a:rPr>
              <a:t> </a:t>
            </a:r>
            <a:r>
              <a:rPr lang="pt-BR" sz="1400" dirty="0" smtClean="0">
                <a:latin typeface="+mj-lt"/>
              </a:rPr>
              <a:t>é uma empresa especializada  há mais de 15 anos no mercado, referência pela excelência no relacionamento com os clientes, pelo profundo entendimento de suas necessidades, pela criação de valores por meio de soluções de negócios, produtos e serviços inovadores na prestação de serviços em redes de informática estruturadas  </a:t>
            </a:r>
            <a:r>
              <a:rPr lang="pt-BR" sz="1400" b="1" dirty="0" smtClean="0">
                <a:latin typeface="+mj-lt"/>
              </a:rPr>
              <a:t>( Voz e Dados, Fibras </a:t>
            </a:r>
            <a:r>
              <a:rPr lang="pt-BR" sz="1400" b="1" dirty="0" err="1" smtClean="0">
                <a:latin typeface="+mj-lt"/>
              </a:rPr>
              <a:t>Òpticas</a:t>
            </a:r>
            <a:r>
              <a:rPr lang="pt-BR" sz="1400" b="1" dirty="0" smtClean="0">
                <a:latin typeface="+mj-lt"/>
              </a:rPr>
              <a:t> e Wireless </a:t>
            </a:r>
            <a:r>
              <a:rPr lang="pt-BR" sz="1400" dirty="0" smtClean="0">
                <a:latin typeface="+mj-lt"/>
              </a:rPr>
              <a:t>) , cabeamento estruturado, telefonia ,  redes elétricas de baixa tensão entre outros serviços correlacionados. </a:t>
            </a:r>
          </a:p>
          <a:p>
            <a:pPr marL="0" indent="0" algn="just">
              <a:buNone/>
            </a:pPr>
            <a:endParaRPr lang="pt-BR" sz="1400" dirty="0" smtClean="0">
              <a:latin typeface="+mj-lt"/>
            </a:endParaRPr>
          </a:p>
          <a:p>
            <a:pPr marL="0" indent="0" algn="just">
              <a:buNone/>
            </a:pPr>
            <a:r>
              <a:rPr lang="pt-BR" sz="1400" dirty="0" smtClean="0">
                <a:latin typeface="+mj-lt"/>
              </a:rPr>
              <a:t>Nossos colaboradores   e   parceiros, disponibilizam  experiências  e  competências   técnicas    em  áreas correlatadas  para  prestação  de serviços  em redes estruturadas, agregando valor  ao  projeto, visando integrar, padronizar , e aproveitar o total de recursos necessários para constituição e conclusão do projeto, sempre baseada na utilização das normas técnicas e vigentes.</a:t>
            </a:r>
            <a:endParaRPr lang="pt-BR" sz="1400" dirty="0">
              <a:latin typeface="+mj-lt"/>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2160240" cy="58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ângulo de cantos arredondados 10"/>
          <p:cNvSpPr/>
          <p:nvPr/>
        </p:nvSpPr>
        <p:spPr>
          <a:xfrm>
            <a:off x="467544" y="1840271"/>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Perfil Corporativo</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Retângulo de cantos arredondados 12"/>
          <p:cNvSpPr/>
          <p:nvPr/>
        </p:nvSpPr>
        <p:spPr>
          <a:xfrm>
            <a:off x="4756047" y="5662889"/>
            <a:ext cx="1008112" cy="432048"/>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Dados</a:t>
            </a:r>
            <a:endParaRPr lang="pt-BR" dirty="0"/>
          </a:p>
        </p:txBody>
      </p:sp>
      <p:sp>
        <p:nvSpPr>
          <p:cNvPr id="14" name="Retângulo de cantos arredondados 13"/>
          <p:cNvSpPr/>
          <p:nvPr/>
        </p:nvSpPr>
        <p:spPr>
          <a:xfrm>
            <a:off x="6066212" y="5637943"/>
            <a:ext cx="1008112" cy="432048"/>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Voz</a:t>
            </a:r>
            <a:endParaRPr lang="pt-BR" dirty="0"/>
          </a:p>
        </p:txBody>
      </p:sp>
      <p:sp>
        <p:nvSpPr>
          <p:cNvPr id="15" name="Retângulo de cantos arredondados 14"/>
          <p:cNvSpPr/>
          <p:nvPr/>
        </p:nvSpPr>
        <p:spPr>
          <a:xfrm>
            <a:off x="7205450" y="5612056"/>
            <a:ext cx="1224136" cy="432048"/>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Elétrica</a:t>
            </a:r>
            <a:endParaRPr lang="pt-BR" dirty="0"/>
          </a:p>
        </p:txBody>
      </p:sp>
      <p:sp>
        <p:nvSpPr>
          <p:cNvPr id="16" name="Retângulo de cantos arredondados 15"/>
          <p:cNvSpPr/>
          <p:nvPr/>
        </p:nvSpPr>
        <p:spPr>
          <a:xfrm>
            <a:off x="4788146" y="6262060"/>
            <a:ext cx="1611990" cy="432048"/>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Fibras </a:t>
            </a:r>
            <a:r>
              <a:rPr lang="pt-B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Òpticas</a:t>
            </a: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pt-BR" dirty="0"/>
          </a:p>
        </p:txBody>
      </p:sp>
      <p:sp>
        <p:nvSpPr>
          <p:cNvPr id="17" name="Retângulo 16"/>
          <p:cNvSpPr/>
          <p:nvPr/>
        </p:nvSpPr>
        <p:spPr>
          <a:xfrm>
            <a:off x="6588224" y="462025"/>
            <a:ext cx="2066592" cy="369332"/>
          </a:xfrm>
          <a:prstGeom prst="rect">
            <a:avLst/>
          </a:prstGeom>
        </p:spPr>
        <p:txBody>
          <a:bodyPr wrap="none">
            <a:spAutoFit/>
          </a:bodyP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SOBRE A EMPRESA</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148" y="1027810"/>
            <a:ext cx="2767780" cy="75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tângulo de cantos arredondados 19"/>
          <p:cNvSpPr/>
          <p:nvPr/>
        </p:nvSpPr>
        <p:spPr>
          <a:xfrm>
            <a:off x="6815525" y="6232502"/>
            <a:ext cx="1611990" cy="432048"/>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Wireless </a:t>
            </a:r>
            <a:endParaRPr lang="pt-BR" dirty="0"/>
          </a:p>
        </p:txBody>
      </p:sp>
      <p:sp>
        <p:nvSpPr>
          <p:cNvPr id="21" name="Retângulo de cantos arredondados 20"/>
          <p:cNvSpPr/>
          <p:nvPr/>
        </p:nvSpPr>
        <p:spPr>
          <a:xfrm>
            <a:off x="3215125" y="5092935"/>
            <a:ext cx="3990325"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Redes Estruturadas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2027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772404"/>
      </p:ext>
    </p:extLst>
  </p:cSld>
  <p:clrMapOvr>
    <a:masterClrMapping/>
  </p:clrMapOvr>
  <mc:AlternateContent xmlns:mc="http://schemas.openxmlformats.org/markup-compatibility/2006" xmlns:p14="http://schemas.microsoft.com/office/powerpoint/2010/main">
    <mc:Choice Requires="p14">
      <p:transition spd="med" p14:dur="700" advClick="0" advTm="35000">
        <p:fade/>
      </p:transition>
    </mc:Choice>
    <mc:Fallback xmlns="">
      <p:transition spd="med"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1" nodeType="click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1"/>
                                        </p:tgtEl>
                                        <p:attrNameLst>
                                          <p:attrName>ppt_y</p:attrName>
                                        </p:attrNameLst>
                                      </p:cBhvr>
                                      <p:tavLst>
                                        <p:tav tm="0">
                                          <p:val>
                                            <p:strVal val="#ppt_y"/>
                                          </p:val>
                                        </p:tav>
                                        <p:tav tm="100000">
                                          <p:val>
                                            <p:strVal val="#ppt_y"/>
                                          </p:val>
                                        </p:tav>
                                      </p:tavLst>
                                    </p:anim>
                                    <p:anim calcmode="lin" valueType="num">
                                      <p:cBhvr>
                                        <p:cTn id="15"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Scale>
                                      <p:cBhvr>
                                        <p:cTn id="2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3"/>
                                        </p:tgtEl>
                                        <p:attrNameLst>
                                          <p:attrName>ppt_x</p:attrName>
                                          <p:attrName>ppt_y</p:attrName>
                                        </p:attrNameLst>
                                      </p:cBhvr>
                                    </p:animMotion>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Scale>
                                      <p:cBhvr>
                                        <p:cTn id="29"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4"/>
                                        </p:tgtEl>
                                        <p:attrNameLst>
                                          <p:attrName>ppt_x</p:attrName>
                                          <p:attrName>ppt_y</p:attrName>
                                        </p:attrNameLst>
                                      </p:cBhvr>
                                    </p:animMotion>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Scale>
                                      <p:cBhvr>
                                        <p:cTn id="36"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5"/>
                                        </p:tgtEl>
                                        <p:attrNameLst>
                                          <p:attrName>ppt_x</p:attrName>
                                          <p:attrName>ppt_y</p:attrName>
                                        </p:attrNameLst>
                                      </p:cBhvr>
                                    </p:animMotion>
                                    <p:animEffect transition="in" filter="fade">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Scale>
                                      <p:cBhvr>
                                        <p:cTn id="43"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6"/>
                                        </p:tgtEl>
                                        <p:attrNameLst>
                                          <p:attrName>ppt_x</p:attrName>
                                          <p:attrName>ppt_y</p:attrName>
                                        </p:attrNameLst>
                                      </p:cBhvr>
                                    </p:animMotion>
                                    <p:animEffect transition="in" filter="fade">
                                      <p:cBhvr>
                                        <p:cTn id="45" dur="1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Scale>
                                      <p:cBhvr>
                                        <p:cTn id="50"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20"/>
                                        </p:tgtEl>
                                        <p:attrNameLst>
                                          <p:attrName>ppt_x</p:attrName>
                                          <p:attrName>ppt_y</p:attrName>
                                        </p:attrNameLst>
                                      </p:cBhvr>
                                    </p:animMotion>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iterate type="lt">
                                    <p:tmPct val="0"/>
                                  </p:iterate>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P spid="20" grpId="0" animBg="1"/>
      <p:bldP spid="21" grpId="0" animBg="1"/>
      <p:bldP spid="2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p:cNvSpPr>
            <a:spLocks noGrp="1"/>
          </p:cNvSpPr>
          <p:nvPr>
            <p:ph type="body" sz="half" idx="2"/>
          </p:nvPr>
        </p:nvSpPr>
        <p:spPr>
          <a:xfrm>
            <a:off x="251520" y="1566784"/>
            <a:ext cx="3352800" cy="5135369"/>
          </a:xfrm>
        </p:spPr>
        <p:txBody>
          <a:bodyPr/>
          <a:lstStyle/>
          <a:p>
            <a:r>
              <a:rPr lang="pt-BR" dirty="0" smtClean="0"/>
              <a:t> </a:t>
            </a:r>
          </a:p>
          <a:p>
            <a:r>
              <a:rPr lang="pt-BR" dirty="0" smtClean="0"/>
              <a:t> </a:t>
            </a:r>
            <a:endParaRPr lang="pt-BR" dirty="0"/>
          </a:p>
        </p:txBody>
      </p:sp>
      <p:sp>
        <p:nvSpPr>
          <p:cNvPr id="5" name="Espaço Reservado para Conteúdo 4"/>
          <p:cNvSpPr>
            <a:spLocks noGrp="1"/>
          </p:cNvSpPr>
          <p:nvPr>
            <p:ph idx="1"/>
          </p:nvPr>
        </p:nvSpPr>
        <p:spPr>
          <a:xfrm>
            <a:off x="374762" y="2201686"/>
            <a:ext cx="8232359" cy="3172905"/>
          </a:xfrm>
        </p:spPr>
        <p:txBody>
          <a:bodyPr>
            <a:normAutofit/>
          </a:bodyPr>
          <a:lstStyle/>
          <a:p>
            <a:pPr marL="0" indent="0" algn="just">
              <a:buNone/>
            </a:pPr>
            <a:endParaRPr lang="pt-BR" sz="1400" dirty="0" smtClean="0">
              <a:latin typeface="+mj-lt"/>
            </a:endParaRPr>
          </a:p>
          <a:p>
            <a:pPr marL="0" indent="0" algn="just">
              <a:buNone/>
            </a:pPr>
            <a:endParaRPr lang="pt-BR" sz="1400" dirty="0" smtClean="0">
              <a:latin typeface="+mj-lt"/>
            </a:endParaRPr>
          </a:p>
          <a:p>
            <a:pPr marL="0" indent="0" algn="just">
              <a:buNone/>
            </a:pPr>
            <a:endParaRPr lang="pt-BR" sz="1400" dirty="0">
              <a:latin typeface="+mj-lt"/>
            </a:endParaRPr>
          </a:p>
          <a:p>
            <a:pPr marL="0" indent="0" algn="just">
              <a:buNone/>
            </a:pPr>
            <a:endParaRPr lang="pt-BR" sz="1400" dirty="0">
              <a:latin typeface="+mj-lt"/>
            </a:endParaRPr>
          </a:p>
          <a:p>
            <a:pPr marL="0" indent="0" algn="just">
              <a:buNone/>
            </a:pPr>
            <a:r>
              <a:rPr lang="pt-BR" sz="1400" dirty="0" smtClean="0">
                <a:latin typeface="+mj-lt"/>
              </a:rPr>
              <a:t>Planejar e implantar projetos em empresas que buscam destaque e mais competitividade através da tecnologia da informação</a:t>
            </a:r>
          </a:p>
          <a:p>
            <a:pPr marL="0" indent="0" algn="just">
              <a:buNone/>
            </a:pPr>
            <a:endParaRPr lang="pt-BR" sz="1400" dirty="0" smtClean="0">
              <a:latin typeface="+mj-lt"/>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600" y="1020269"/>
            <a:ext cx="2710831"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ângulo de cantos arredondados 10"/>
          <p:cNvSpPr/>
          <p:nvPr/>
        </p:nvSpPr>
        <p:spPr>
          <a:xfrm>
            <a:off x="422457" y="1886591"/>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Nossa </a:t>
            </a:r>
            <a:r>
              <a:rPr lang="pt-BR"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Visão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Retângulo 16"/>
          <p:cNvSpPr/>
          <p:nvPr/>
        </p:nvSpPr>
        <p:spPr>
          <a:xfrm>
            <a:off x="6588224" y="462025"/>
            <a:ext cx="2066592" cy="369332"/>
          </a:xfrm>
          <a:prstGeom prst="rect">
            <a:avLst/>
          </a:prstGeom>
        </p:spPr>
        <p:txBody>
          <a:bodyPr wrap="none">
            <a:spAutoFit/>
          </a:bodyP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SOBRE A EMPRESA</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24744"/>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1835696" y="3356992"/>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endParaRPr lang="pt-BR" dirty="0" smtClean="0"/>
          </a:p>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Missão</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pt-BR" b="1" dirty="0"/>
          </a:p>
        </p:txBody>
      </p:sp>
      <p:sp>
        <p:nvSpPr>
          <p:cNvPr id="10" name="Retângulo de cantos arredondados 9"/>
          <p:cNvSpPr/>
          <p:nvPr/>
        </p:nvSpPr>
        <p:spPr>
          <a:xfrm>
            <a:off x="3347864" y="4797152"/>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Valores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Retângulo 1"/>
          <p:cNvSpPr/>
          <p:nvPr/>
        </p:nvSpPr>
        <p:spPr>
          <a:xfrm>
            <a:off x="2416288" y="5639326"/>
            <a:ext cx="6039616" cy="738664"/>
          </a:xfrm>
          <a:prstGeom prst="rect">
            <a:avLst/>
          </a:prstGeom>
        </p:spPr>
        <p:txBody>
          <a:bodyPr wrap="square">
            <a:spAutoFit/>
          </a:bodyPr>
          <a:lstStyle/>
          <a:p>
            <a:pPr algn="just"/>
            <a:r>
              <a:rPr lang="pt-BR" sz="1400" dirty="0" smtClean="0"/>
              <a:t>  •Ética                      •Transparência                  •Humildade</a:t>
            </a:r>
          </a:p>
          <a:p>
            <a:pPr algn="just"/>
            <a:r>
              <a:rPr lang="pt-BR" sz="1400" dirty="0"/>
              <a:t> </a:t>
            </a:r>
            <a:r>
              <a:rPr lang="pt-BR" sz="1400" dirty="0" smtClean="0"/>
              <a:t>     • Coragem             •Austeridade                     </a:t>
            </a:r>
            <a:r>
              <a:rPr lang="pt-BR" sz="1400" dirty="0"/>
              <a:t>•Comprometimento </a:t>
            </a:r>
            <a:r>
              <a:rPr lang="pt-BR" sz="1400" dirty="0" smtClean="0"/>
              <a:t>  </a:t>
            </a:r>
          </a:p>
          <a:p>
            <a:pPr algn="just"/>
            <a:r>
              <a:rPr lang="pt-BR" sz="1400" dirty="0"/>
              <a:t> </a:t>
            </a:r>
            <a:r>
              <a:rPr lang="pt-BR" sz="1400" dirty="0" smtClean="0"/>
              <a:t>         •Confiança              • Perseverança                 •Responsabilidade Social            </a:t>
            </a:r>
            <a:endParaRPr lang="pt-BR" sz="1400" dirty="0"/>
          </a:p>
        </p:txBody>
      </p:sp>
      <p:sp>
        <p:nvSpPr>
          <p:cNvPr id="12" name="Espaço Reservado para Conteúdo 4"/>
          <p:cNvSpPr txBox="1">
            <a:spLocks/>
          </p:cNvSpPr>
          <p:nvPr/>
        </p:nvSpPr>
        <p:spPr>
          <a:xfrm>
            <a:off x="238185" y="3591505"/>
            <a:ext cx="8662677" cy="1653093"/>
          </a:xfrm>
          <a:prstGeom prst="rect">
            <a:avLst/>
          </a:prstGeom>
        </p:spPr>
        <p:txBody>
          <a:bodyPr vert="horz" lIns="91440" tIns="45720" rIns="91440" bIns="45720" rtlCol="0" anchor="ctr">
            <a:normAutofit/>
          </a:bodyPr>
          <a:lstStyle>
            <a:lvl1pPr marL="274320" indent="-274320" algn="l" defTabSz="914400" rtl="0" eaLnBrk="1" latinLnBrk="0" hangingPunct="1">
              <a:spcBef>
                <a:spcPct val="20000"/>
              </a:spcBef>
              <a:buClr>
                <a:schemeClr val="bg1"/>
              </a:buClr>
              <a:buSzPct val="100000"/>
              <a:buFont typeface="Symbol" pitchFamily="18" charset="2"/>
              <a:buChar char=""/>
              <a:defRPr sz="2200" kern="1200">
                <a:solidFill>
                  <a:schemeClr val="tx2"/>
                </a:solidFill>
                <a:latin typeface="+mn-lt"/>
                <a:ea typeface="+mn-ea"/>
                <a:cs typeface="+mn-cs"/>
              </a:defRPr>
            </a:lvl1pPr>
            <a:lvl2pPr marL="576263" indent="-274320" algn="l" defTabSz="914400" rtl="0" eaLnBrk="1" latinLnBrk="0" hangingPunct="1">
              <a:spcBef>
                <a:spcPct val="20000"/>
              </a:spcBef>
              <a:buClr>
                <a:schemeClr val="bg1"/>
              </a:buClr>
              <a:buSzPct val="100000"/>
              <a:buFont typeface="Symbol" pitchFamily="18" charset="2"/>
              <a:buChar char=""/>
              <a:defRPr sz="2000" kern="1200">
                <a:solidFill>
                  <a:schemeClr val="tx2"/>
                </a:solidFill>
                <a:latin typeface="+mn-lt"/>
                <a:ea typeface="+mn-ea"/>
                <a:cs typeface="+mn-cs"/>
              </a:defRPr>
            </a:lvl2pPr>
            <a:lvl3pPr marL="855663" indent="-228600" algn="l" defTabSz="914400" rtl="0" eaLnBrk="1" latinLnBrk="0" hangingPunct="1">
              <a:spcBef>
                <a:spcPct val="20000"/>
              </a:spcBef>
              <a:buClr>
                <a:schemeClr val="bg1"/>
              </a:buClr>
              <a:buSzPct val="100000"/>
              <a:buFont typeface="Symbol" pitchFamily="18" charset="2"/>
              <a:buChar char=""/>
              <a:defRPr sz="1800" kern="1200">
                <a:solidFill>
                  <a:schemeClr val="tx2"/>
                </a:solidFill>
                <a:latin typeface="+mn-lt"/>
                <a:ea typeface="+mn-ea"/>
                <a:cs typeface="+mn-cs"/>
              </a:defRPr>
            </a:lvl3pPr>
            <a:lvl4pPr marL="1143000" indent="-228600" algn="l" defTabSz="914400" rtl="0" eaLnBrk="1" latinLnBrk="0" hangingPunct="1">
              <a:spcBef>
                <a:spcPct val="20000"/>
              </a:spcBef>
              <a:buClr>
                <a:schemeClr val="bg1"/>
              </a:buClr>
              <a:buSzPct val="100000"/>
              <a:buFont typeface="Symbol" pitchFamily="18" charset="2"/>
              <a:buChar char=""/>
              <a:defRPr sz="1600" kern="1200">
                <a:solidFill>
                  <a:schemeClr val="tx2"/>
                </a:solidFill>
                <a:latin typeface="+mn-lt"/>
                <a:ea typeface="+mn-ea"/>
                <a:cs typeface="+mn-cs"/>
              </a:defRPr>
            </a:lvl4pPr>
            <a:lvl5pPr marL="1463040" indent="-228600" algn="l" defTabSz="914400" rtl="0" eaLnBrk="1" latinLnBrk="0" hangingPunct="1">
              <a:spcBef>
                <a:spcPct val="20000"/>
              </a:spcBef>
              <a:buClr>
                <a:schemeClr val="bg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9pPr>
          </a:lstStyle>
          <a:p>
            <a:pPr marL="0" indent="0" algn="just">
              <a:buFont typeface="Symbol" pitchFamily="18" charset="2"/>
              <a:buNone/>
            </a:pPr>
            <a:endParaRPr lang="pt-BR" sz="1400" dirty="0" smtClean="0">
              <a:latin typeface="+mj-lt"/>
            </a:endParaRPr>
          </a:p>
          <a:p>
            <a:pPr marL="0" indent="0" algn="just">
              <a:buFont typeface="Symbol" pitchFamily="18" charset="2"/>
              <a:buNone/>
            </a:pPr>
            <a:endParaRPr lang="pt-BR" sz="1400" dirty="0" smtClean="0">
              <a:latin typeface="+mj-lt"/>
            </a:endParaRPr>
          </a:p>
          <a:p>
            <a:pPr marL="0" indent="0" algn="just">
              <a:buFont typeface="Symbol" pitchFamily="18" charset="2"/>
              <a:buNone/>
            </a:pPr>
            <a:endParaRPr lang="pt-BR" sz="1400" dirty="0" smtClean="0">
              <a:latin typeface="+mj-lt"/>
            </a:endParaRPr>
          </a:p>
          <a:p>
            <a:pPr marL="0" indent="0" algn="just">
              <a:buFont typeface="Symbol" pitchFamily="18" charset="2"/>
              <a:buNone/>
            </a:pPr>
            <a:endParaRPr lang="pt-BR" sz="1400" dirty="0" smtClean="0">
              <a:latin typeface="+mj-lt"/>
            </a:endParaRPr>
          </a:p>
          <a:p>
            <a:pPr marL="0" indent="0" algn="just">
              <a:buFont typeface="Symbol" pitchFamily="18" charset="2"/>
              <a:buNone/>
            </a:pPr>
            <a:endParaRPr lang="pt-BR" sz="1400" dirty="0" smtClean="0">
              <a:latin typeface="+mj-lt"/>
            </a:endParaRPr>
          </a:p>
        </p:txBody>
      </p:sp>
      <p:sp>
        <p:nvSpPr>
          <p:cNvPr id="13" name="Espaço Reservado para Conteúdo 4"/>
          <p:cNvSpPr txBox="1">
            <a:spLocks/>
          </p:cNvSpPr>
          <p:nvPr/>
        </p:nvSpPr>
        <p:spPr>
          <a:xfrm>
            <a:off x="406862" y="2348880"/>
            <a:ext cx="8232359" cy="1800200"/>
          </a:xfrm>
          <a:prstGeom prst="rect">
            <a:avLst/>
          </a:prstGeom>
        </p:spPr>
        <p:txBody>
          <a:bodyPr vert="horz" lIns="91440" tIns="45720" rIns="91440" bIns="45720" rtlCol="0" anchor="ctr">
            <a:normAutofit/>
          </a:bodyPr>
          <a:lstStyle>
            <a:lvl1pPr marL="274320" indent="-274320" algn="l" defTabSz="914400" rtl="0" eaLnBrk="1" latinLnBrk="0" hangingPunct="1">
              <a:spcBef>
                <a:spcPct val="20000"/>
              </a:spcBef>
              <a:buClr>
                <a:schemeClr val="bg1"/>
              </a:buClr>
              <a:buSzPct val="100000"/>
              <a:buFont typeface="Symbol" pitchFamily="18" charset="2"/>
              <a:buChar char=""/>
              <a:defRPr sz="2200" kern="1200">
                <a:solidFill>
                  <a:schemeClr val="tx2"/>
                </a:solidFill>
                <a:latin typeface="+mn-lt"/>
                <a:ea typeface="+mn-ea"/>
                <a:cs typeface="+mn-cs"/>
              </a:defRPr>
            </a:lvl1pPr>
            <a:lvl2pPr marL="576263" indent="-274320" algn="l" defTabSz="914400" rtl="0" eaLnBrk="1" latinLnBrk="0" hangingPunct="1">
              <a:spcBef>
                <a:spcPct val="20000"/>
              </a:spcBef>
              <a:buClr>
                <a:schemeClr val="bg1"/>
              </a:buClr>
              <a:buSzPct val="100000"/>
              <a:buFont typeface="Symbol" pitchFamily="18" charset="2"/>
              <a:buChar char=""/>
              <a:defRPr sz="2000" kern="1200">
                <a:solidFill>
                  <a:schemeClr val="tx2"/>
                </a:solidFill>
                <a:latin typeface="+mn-lt"/>
                <a:ea typeface="+mn-ea"/>
                <a:cs typeface="+mn-cs"/>
              </a:defRPr>
            </a:lvl2pPr>
            <a:lvl3pPr marL="855663" indent="-228600" algn="l" defTabSz="914400" rtl="0" eaLnBrk="1" latinLnBrk="0" hangingPunct="1">
              <a:spcBef>
                <a:spcPct val="20000"/>
              </a:spcBef>
              <a:buClr>
                <a:schemeClr val="bg1"/>
              </a:buClr>
              <a:buSzPct val="100000"/>
              <a:buFont typeface="Symbol" pitchFamily="18" charset="2"/>
              <a:buChar char=""/>
              <a:defRPr sz="1800" kern="1200">
                <a:solidFill>
                  <a:schemeClr val="tx2"/>
                </a:solidFill>
                <a:latin typeface="+mn-lt"/>
                <a:ea typeface="+mn-ea"/>
                <a:cs typeface="+mn-cs"/>
              </a:defRPr>
            </a:lvl3pPr>
            <a:lvl4pPr marL="1143000" indent="-228600" algn="l" defTabSz="914400" rtl="0" eaLnBrk="1" latinLnBrk="0" hangingPunct="1">
              <a:spcBef>
                <a:spcPct val="20000"/>
              </a:spcBef>
              <a:buClr>
                <a:schemeClr val="bg1"/>
              </a:buClr>
              <a:buSzPct val="100000"/>
              <a:buFont typeface="Symbol" pitchFamily="18" charset="2"/>
              <a:buChar char=""/>
              <a:defRPr sz="1600" kern="1200">
                <a:solidFill>
                  <a:schemeClr val="tx2"/>
                </a:solidFill>
                <a:latin typeface="+mn-lt"/>
                <a:ea typeface="+mn-ea"/>
                <a:cs typeface="+mn-cs"/>
              </a:defRPr>
            </a:lvl4pPr>
            <a:lvl5pPr marL="1463040" indent="-228600" algn="l" defTabSz="914400" rtl="0" eaLnBrk="1" latinLnBrk="0" hangingPunct="1">
              <a:spcBef>
                <a:spcPct val="20000"/>
              </a:spcBef>
              <a:buClr>
                <a:schemeClr val="bg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2000" kern="1200">
                <a:solidFill>
                  <a:schemeClr val="tx2"/>
                </a:solidFill>
                <a:latin typeface="+mn-lt"/>
                <a:ea typeface="+mn-ea"/>
                <a:cs typeface="+mn-cs"/>
              </a:defRPr>
            </a:lvl9pPr>
          </a:lstStyle>
          <a:p>
            <a:pPr marL="0" indent="0" algn="just">
              <a:buFont typeface="Symbol" pitchFamily="18" charset="2"/>
              <a:buNone/>
            </a:pPr>
            <a:r>
              <a:rPr lang="pt-BR" sz="1400" dirty="0" smtClean="0">
                <a:latin typeface="+mj-lt"/>
              </a:rPr>
              <a:t>Ser determinante para o sucesso do cliente, referência no campo de TI, prosperando como negócio, com excelência e inovação, buscando a liderança de seu segmento</a:t>
            </a:r>
          </a:p>
          <a:p>
            <a:pPr marL="0" indent="0" algn="just">
              <a:buFont typeface="Symbol" pitchFamily="18" charset="2"/>
              <a:buNone/>
            </a:pPr>
            <a:endParaRPr lang="pt-BR" sz="1400" dirty="0" smtClean="0">
              <a:latin typeface="+mj-lt"/>
            </a:endParaRPr>
          </a:p>
          <a:p>
            <a:pPr marL="0" indent="0" algn="just">
              <a:buFont typeface="Symbol" pitchFamily="18" charset="2"/>
              <a:buNone/>
            </a:pPr>
            <a:endParaRPr lang="pt-BR" sz="1400" dirty="0" smtClean="0">
              <a:latin typeface="+mj-lt"/>
            </a:endParaRPr>
          </a:p>
          <a:p>
            <a:pPr marL="0" indent="0" algn="just">
              <a:buFont typeface="Symbol" pitchFamily="18" charset="2"/>
              <a:buNone/>
            </a:pPr>
            <a:endParaRPr lang="pt-BR" sz="1400" dirty="0" smtClean="0">
              <a:latin typeface="+mj-lt"/>
            </a:endParaRPr>
          </a:p>
          <a:p>
            <a:pPr marL="0" indent="0" algn="just">
              <a:buFont typeface="Symbol" pitchFamily="18" charset="2"/>
              <a:buNone/>
            </a:pPr>
            <a:endParaRPr lang="pt-BR" sz="1400" dirty="0" smtClean="0">
              <a:latin typeface="+mj-lt"/>
            </a:endParaRPr>
          </a:p>
          <a:p>
            <a:pPr marL="0" indent="0" algn="just">
              <a:buFont typeface="Symbol" pitchFamily="18" charset="2"/>
              <a:buNone/>
            </a:pPr>
            <a:endParaRPr lang="pt-BR" sz="1400" dirty="0" smtClean="0">
              <a:latin typeface="+mj-lt"/>
            </a:endParaRPr>
          </a:p>
        </p:txBody>
      </p:sp>
    </p:spTree>
    <p:extLst>
      <p:ext uri="{BB962C8B-B14F-4D97-AF65-F5344CB8AC3E}">
        <p14:creationId xmlns:p14="http://schemas.microsoft.com/office/powerpoint/2010/main" val="4060338278"/>
      </p:ext>
    </p:extLst>
  </p:cSld>
  <p:clrMapOvr>
    <a:masterClrMapping/>
  </p:clrMapOvr>
  <mc:AlternateContent xmlns:mc="http://schemas.openxmlformats.org/markup-compatibility/2006" xmlns:p14="http://schemas.microsoft.com/office/powerpoint/2010/main">
    <mc:Choice Requires="p14">
      <p:transition spd="med" p14:dur="700" advClick="0" advTm="35000">
        <p:fade/>
      </p:transition>
    </mc:Choice>
    <mc:Fallback xmlns="">
      <p:transition spd="med"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3"/>
                                        </p:tgtEl>
                                        <p:attrNameLst>
                                          <p:attrName>ppt_y</p:attrName>
                                        </p:attrNameLst>
                                      </p:cBhvr>
                                      <p:tavLst>
                                        <p:tav tm="0">
                                          <p:val>
                                            <p:strVal val="#ppt_y"/>
                                          </p:val>
                                        </p:tav>
                                        <p:tav tm="100000">
                                          <p:val>
                                            <p:strVal val="#ppt_y"/>
                                          </p:val>
                                        </p:tav>
                                      </p:tavLst>
                                    </p:anim>
                                    <p:anim calcmode="lin" valueType="num">
                                      <p:cBhvr>
                                        <p:cTn id="16"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Scale>
                                      <p:cBhvr>
                                        <p:cTn id="2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9"/>
                                        </p:tgtEl>
                                        <p:attrNameLst>
                                          <p:attrName>ppt_x</p:attrName>
                                          <p:attrName>ppt_y</p:attrName>
                                        </p:attrNameLst>
                                      </p:cBhvr>
                                    </p:animMotion>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5">
                                            <p:txEl>
                                              <p:pRg st="4" end="4"/>
                                            </p:txEl>
                                          </p:spTgt>
                                        </p:tgtEl>
                                        <p:attrNameLst>
                                          <p:attrName>style.visibility</p:attrName>
                                        </p:attrNameLst>
                                      </p:cBhvr>
                                      <p:to>
                                        <p:strVal val="visible"/>
                                      </p:to>
                                    </p:set>
                                    <p:anim calcmode="lin" valueType="num">
                                      <p:cBhvr>
                                        <p:cTn id="30" dur="500" fill="hold"/>
                                        <p:tgtEl>
                                          <p:spTgt spid="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5">
                                            <p:txEl>
                                              <p:pRg st="4" end="4"/>
                                            </p:txEl>
                                          </p:spTgt>
                                        </p:tgtEl>
                                        <p:attrNameLst>
                                          <p:attrName>ppt_y</p:attrName>
                                        </p:attrNameLst>
                                      </p:cBhvr>
                                      <p:tavLst>
                                        <p:tav tm="0">
                                          <p:val>
                                            <p:strVal val="#ppt_y"/>
                                          </p:val>
                                        </p:tav>
                                        <p:tav tm="100000">
                                          <p:val>
                                            <p:strVal val="#ppt_y"/>
                                          </p:val>
                                        </p:tav>
                                      </p:tavLst>
                                    </p:anim>
                                    <p:anim calcmode="lin" valueType="num">
                                      <p:cBhvr>
                                        <p:cTn id="32" dur="500" fill="hold"/>
                                        <p:tgtEl>
                                          <p:spTgt spid="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Scale>
                                      <p:cBhvr>
                                        <p:cTn id="39"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0"/>
                                        </p:tgtEl>
                                        <p:attrNameLst>
                                          <p:attrName>ppt_x</p:attrName>
                                          <p:attrName>ppt_y</p:attrName>
                                        </p:attrNameLst>
                                      </p:cBhvr>
                                    </p:animMotion>
                                    <p:animEffect transition="in" filter="fade">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2"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Scale>
                                      <p:cBhvr>
                                        <p:cTn id="46"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2"/>
                                        </p:tgtEl>
                                        <p:attrNameLst>
                                          <p:attrName>ppt_x</p:attrName>
                                          <p:attrName>ppt_y</p:attrName>
                                        </p:attrNameLst>
                                      </p:cBhvr>
                                    </p:animMotion>
                                    <p:animEffect transition="in" filter="fade">
                                      <p:cBhvr>
                                        <p:cTn id="4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animBg="1"/>
      <p:bldP spid="9" grpId="0" animBg="1"/>
      <p:bldP spid="10" grpId="0" animBg="1"/>
      <p:bldP spid="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a:xfrm>
            <a:off x="471329" y="2780928"/>
            <a:ext cx="8136905" cy="3096344"/>
          </a:xfrm>
        </p:spPr>
        <p:txBody>
          <a:bodyPr>
            <a:normAutofit/>
          </a:bodyPr>
          <a:lstStyle/>
          <a:p>
            <a:pPr marL="0" indent="0" algn="just">
              <a:buNone/>
            </a:pPr>
            <a:r>
              <a:rPr lang="pt-BR" sz="1400" dirty="0" smtClean="0">
                <a:latin typeface="Arial Narrow" pitchFamily="34" charset="0"/>
              </a:rPr>
              <a:t>Atendimento pleno às necessidades dos Clientes, atuando com vivência e experiência profissional, agilidade, responsabilidade e lealdade, reunindo uma equipe com sólida capacidade técnica , sempre comprometida com os resultados, credibilidade, respeito e confiança dos nossos Clientes.</a:t>
            </a:r>
          </a:p>
          <a:p>
            <a:pPr marL="0" indent="0" algn="just">
              <a:buNone/>
            </a:pPr>
            <a:endParaRPr lang="pt-BR" sz="1400" dirty="0">
              <a:latin typeface="Arial Narrow" pitchFamily="34" charset="0"/>
            </a:endParaRPr>
          </a:p>
          <a:p>
            <a:pPr marL="0" indent="0" algn="just">
              <a:buNone/>
            </a:pPr>
            <a:r>
              <a:rPr lang="pt-BR" sz="1400" dirty="0" smtClean="0">
                <a:latin typeface="Arial Narrow" pitchFamily="34" charset="0"/>
              </a:rPr>
              <a:t> Priorizar a excelência na prestação de serviços, sendo dinâmico e </a:t>
            </a:r>
            <a:r>
              <a:rPr lang="pt-BR" sz="1400" dirty="0" err="1" smtClean="0">
                <a:latin typeface="Arial Narrow" pitchFamily="34" charset="0"/>
              </a:rPr>
              <a:t>flexivel</a:t>
            </a:r>
            <a:r>
              <a:rPr lang="pt-BR" sz="1400" dirty="0" smtClean="0">
                <a:latin typeface="Arial Narrow" pitchFamily="34" charset="0"/>
              </a:rPr>
              <a:t> aos negócios por meio de :</a:t>
            </a:r>
          </a:p>
          <a:p>
            <a:pPr marL="0" indent="0" algn="just">
              <a:buNone/>
            </a:pPr>
            <a:endParaRPr lang="pt-BR" sz="1400" dirty="0">
              <a:latin typeface="Arial Narrow" pitchFamily="34" charset="0"/>
            </a:endParaRPr>
          </a:p>
          <a:p>
            <a:pPr marL="0" indent="0" algn="just">
              <a:buNone/>
            </a:pPr>
            <a:r>
              <a:rPr lang="pt-BR" sz="1400" dirty="0" smtClean="0">
                <a:latin typeface="Arial Narrow" pitchFamily="34" charset="0"/>
              </a:rPr>
              <a:t>  .</a:t>
            </a:r>
            <a:r>
              <a:rPr lang="pt-BR" sz="1400" dirty="0"/>
              <a:t> • Tecnologias Inovadoras</a:t>
            </a:r>
          </a:p>
          <a:p>
            <a:pPr marL="0" indent="0" algn="just">
              <a:buNone/>
            </a:pPr>
            <a:r>
              <a:rPr lang="pt-BR" sz="1400" dirty="0" smtClean="0">
                <a:latin typeface="Arial Narrow" pitchFamily="34" charset="0"/>
              </a:rPr>
              <a:t>         </a:t>
            </a:r>
            <a:r>
              <a:rPr lang="pt-BR" sz="1400" dirty="0" smtClean="0"/>
              <a:t>• Fortalecimento de parcerias através de nossos fornecedores</a:t>
            </a:r>
            <a:endParaRPr lang="pt-BR" sz="1400" dirty="0"/>
          </a:p>
          <a:p>
            <a:pPr marL="0" indent="0" algn="just">
              <a:buNone/>
            </a:pPr>
            <a:r>
              <a:rPr lang="pt-BR" sz="1400" dirty="0" smtClean="0"/>
              <a:t>                 • Gestão da Qualidade que  compromete a todos na busca da </a:t>
            </a:r>
            <a:r>
              <a:rPr lang="pt-BR" sz="1400" dirty="0" err="1" smtClean="0"/>
              <a:t>eficacia</a:t>
            </a:r>
            <a:r>
              <a:rPr lang="pt-BR" sz="1400" dirty="0" smtClean="0"/>
              <a:t> e da melhoria continua</a:t>
            </a:r>
            <a:endParaRPr lang="pt-BR" sz="1400" dirty="0"/>
          </a:p>
          <a:p>
            <a:pPr marL="0" indent="0" algn="just">
              <a:buNone/>
            </a:pPr>
            <a:r>
              <a:rPr lang="pt-BR" sz="1400" dirty="0" smtClean="0">
                <a:latin typeface="Arial Narrow" pitchFamily="34" charset="0"/>
              </a:rPr>
              <a:t>                       </a:t>
            </a:r>
            <a:r>
              <a:rPr lang="pt-BR" sz="1400" dirty="0" smtClean="0"/>
              <a:t>• Trabalho em equipe, com ótimo relacionamento interpessoal</a:t>
            </a:r>
          </a:p>
          <a:p>
            <a:pPr marL="0" indent="0" algn="just">
              <a:buNone/>
            </a:pPr>
            <a:r>
              <a:rPr lang="pt-BR" sz="1400" dirty="0" smtClean="0"/>
              <a:t>                                  </a:t>
            </a:r>
            <a:r>
              <a:rPr lang="pt-BR" sz="1400" dirty="0"/>
              <a:t>• </a:t>
            </a:r>
            <a:r>
              <a:rPr lang="pt-BR" sz="1400" dirty="0" smtClean="0"/>
              <a:t>Comprometimento com os resultados</a:t>
            </a:r>
            <a:endParaRPr lang="pt-BR" sz="1400" dirty="0">
              <a:latin typeface="Arial Narrow" pitchFamily="34" charset="0"/>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495" y="1041149"/>
            <a:ext cx="2560425" cy="69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ângulo de cantos arredondados 10"/>
          <p:cNvSpPr/>
          <p:nvPr/>
        </p:nvSpPr>
        <p:spPr>
          <a:xfrm>
            <a:off x="467544" y="1840271"/>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Política de Qualidade</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2027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54122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144" y="1169641"/>
            <a:ext cx="2160240" cy="58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ângulo de cantos arredondados 10"/>
          <p:cNvSpPr/>
          <p:nvPr/>
        </p:nvSpPr>
        <p:spPr>
          <a:xfrm>
            <a:off x="268024" y="4016862"/>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Fibras </a:t>
            </a:r>
            <a:r>
              <a:rPr lang="pt-BR"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Òpticas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02027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tângulo de cantos arredondados 9"/>
          <p:cNvSpPr/>
          <p:nvPr/>
        </p:nvSpPr>
        <p:spPr>
          <a:xfrm>
            <a:off x="338587" y="4689140"/>
            <a:ext cx="3600400" cy="504056"/>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Cabeamento Estruturados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Retângulo de cantos arredondados 12"/>
          <p:cNvSpPr/>
          <p:nvPr/>
        </p:nvSpPr>
        <p:spPr>
          <a:xfrm>
            <a:off x="361033" y="5589240"/>
            <a:ext cx="3600400" cy="64807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Redes Elétricas e Wireless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tângulo de cantos arredondados 2"/>
          <p:cNvSpPr/>
          <p:nvPr/>
        </p:nvSpPr>
        <p:spPr>
          <a:xfrm>
            <a:off x="4716013" y="3989040"/>
            <a:ext cx="1394441" cy="288032"/>
          </a:xfrm>
          <a:prstGeom prst="roundRect">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t>Segurança</a:t>
            </a:r>
            <a:endParaRPr lang="pt-BR" sz="1200" b="1" dirty="0"/>
          </a:p>
        </p:txBody>
      </p:sp>
      <p:sp>
        <p:nvSpPr>
          <p:cNvPr id="14" name="Retângulo de cantos arredondados 13"/>
          <p:cNvSpPr/>
          <p:nvPr/>
        </p:nvSpPr>
        <p:spPr>
          <a:xfrm>
            <a:off x="4716014" y="4437112"/>
            <a:ext cx="1394441" cy="288032"/>
          </a:xfrm>
          <a:prstGeom prst="roundRect">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t>Velocidade</a:t>
            </a:r>
            <a:endParaRPr lang="pt-BR" sz="1200" b="1" dirty="0"/>
          </a:p>
        </p:txBody>
      </p:sp>
      <p:sp>
        <p:nvSpPr>
          <p:cNvPr id="15" name="Retângulo de cantos arredondados 14"/>
          <p:cNvSpPr/>
          <p:nvPr/>
        </p:nvSpPr>
        <p:spPr>
          <a:xfrm>
            <a:off x="4716015" y="4920695"/>
            <a:ext cx="1394441" cy="288032"/>
          </a:xfrm>
          <a:prstGeom prst="roundRect">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t>Conectividade</a:t>
            </a:r>
            <a:endParaRPr lang="pt-BR" sz="1200" b="1" dirty="0"/>
          </a:p>
        </p:txBody>
      </p:sp>
      <p:sp>
        <p:nvSpPr>
          <p:cNvPr id="23" name="Retângulo de cantos arredondados 22"/>
          <p:cNvSpPr/>
          <p:nvPr/>
        </p:nvSpPr>
        <p:spPr>
          <a:xfrm>
            <a:off x="456411" y="2060848"/>
            <a:ext cx="1523301" cy="360040"/>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DADOS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4" name="Retângulo de cantos arredondados 23"/>
          <p:cNvSpPr/>
          <p:nvPr/>
        </p:nvSpPr>
        <p:spPr>
          <a:xfrm>
            <a:off x="2438132" y="2060848"/>
            <a:ext cx="1523301" cy="360040"/>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VOZ</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Retângulo de cantos arredondados 24"/>
          <p:cNvSpPr/>
          <p:nvPr/>
        </p:nvSpPr>
        <p:spPr>
          <a:xfrm>
            <a:off x="4587155" y="2060848"/>
            <a:ext cx="1523301" cy="360040"/>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ELÉTRICA</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Retângulo de cantos arredondados 25"/>
          <p:cNvSpPr/>
          <p:nvPr/>
        </p:nvSpPr>
        <p:spPr>
          <a:xfrm>
            <a:off x="6660232" y="2074906"/>
            <a:ext cx="1944216" cy="360040"/>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FIBRA ÓPTICA</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033" y="2924944"/>
            <a:ext cx="8387431" cy="72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tângulo de cantos arredondados 28"/>
          <p:cNvSpPr/>
          <p:nvPr/>
        </p:nvSpPr>
        <p:spPr>
          <a:xfrm>
            <a:off x="6924233" y="3962112"/>
            <a:ext cx="1809435" cy="315854"/>
          </a:xfrm>
          <a:prstGeom prst="roundRect">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t>Projetos</a:t>
            </a:r>
            <a:endParaRPr lang="pt-BR" sz="1200" b="1" dirty="0"/>
          </a:p>
        </p:txBody>
      </p:sp>
      <p:sp>
        <p:nvSpPr>
          <p:cNvPr id="30" name="Retângulo de cantos arredondados 29"/>
          <p:cNvSpPr/>
          <p:nvPr/>
        </p:nvSpPr>
        <p:spPr>
          <a:xfrm>
            <a:off x="6939027" y="4408976"/>
            <a:ext cx="1809436" cy="367680"/>
          </a:xfrm>
          <a:prstGeom prst="roundRect">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t>Execução</a:t>
            </a:r>
            <a:endParaRPr lang="pt-BR" sz="1200" b="1" dirty="0"/>
          </a:p>
        </p:txBody>
      </p:sp>
      <p:sp>
        <p:nvSpPr>
          <p:cNvPr id="31" name="Retângulo de cantos arredondados 30"/>
          <p:cNvSpPr/>
          <p:nvPr/>
        </p:nvSpPr>
        <p:spPr>
          <a:xfrm>
            <a:off x="6939027" y="4920695"/>
            <a:ext cx="1809437" cy="396044"/>
          </a:xfrm>
          <a:prstGeom prst="roundRect">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t>Manutenção e Suporte Técnico</a:t>
            </a:r>
            <a:endParaRPr lang="pt-BR" sz="1200" b="1" dirty="0"/>
          </a:p>
        </p:txBody>
      </p:sp>
      <p:sp>
        <p:nvSpPr>
          <p:cNvPr id="33" name="Retângulo de cantos arredondados 32"/>
          <p:cNvSpPr/>
          <p:nvPr/>
        </p:nvSpPr>
        <p:spPr>
          <a:xfrm>
            <a:off x="6924233" y="5434758"/>
            <a:ext cx="1835597" cy="515663"/>
          </a:xfrm>
          <a:prstGeom prst="roundRect">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t>Reformas  e Mudanças de </a:t>
            </a:r>
            <a:r>
              <a:rPr lang="pt-BR" sz="1200" b="1" dirty="0" err="1" smtClean="0"/>
              <a:t>Lay</a:t>
            </a:r>
            <a:r>
              <a:rPr lang="pt-BR" sz="1200" b="1" dirty="0" smtClean="0"/>
              <a:t>--</a:t>
            </a:r>
            <a:r>
              <a:rPr lang="pt-BR" sz="1200" b="1" dirty="0" err="1" smtClean="0"/>
              <a:t>Outs</a:t>
            </a:r>
            <a:endParaRPr lang="pt-BR" sz="1200" b="1" dirty="0"/>
          </a:p>
        </p:txBody>
      </p:sp>
      <p:sp>
        <p:nvSpPr>
          <p:cNvPr id="34" name="Retângulo de cantos arredondados 33"/>
          <p:cNvSpPr/>
          <p:nvPr/>
        </p:nvSpPr>
        <p:spPr>
          <a:xfrm>
            <a:off x="6924233" y="6072723"/>
            <a:ext cx="1835597" cy="515663"/>
          </a:xfrm>
          <a:prstGeom prst="roundRect">
            <a:avLst/>
          </a:prstGeom>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smtClean="0"/>
              <a:t>Fornecimento de Material e Mão de Obra</a:t>
            </a:r>
            <a:endParaRPr lang="pt-BR" sz="1200" b="1" dirty="0"/>
          </a:p>
        </p:txBody>
      </p:sp>
    </p:spTree>
    <p:extLst>
      <p:ext uri="{BB962C8B-B14F-4D97-AF65-F5344CB8AC3E}">
        <p14:creationId xmlns:p14="http://schemas.microsoft.com/office/powerpoint/2010/main" val="3466441286"/>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Scale>
                                      <p:cBhvr>
                                        <p:cTn id="14"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
                                        </p:tgtEl>
                                        <p:attrNameLst>
                                          <p:attrName>ppt_x</p:attrName>
                                          <p:attrName>ppt_y</p:attrName>
                                        </p:attrNameLst>
                                      </p:cBhvr>
                                    </p:animMotion>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Scale>
                                      <p:cBhvr>
                                        <p:cTn id="2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3"/>
                                        </p:tgtEl>
                                        <p:attrNameLst>
                                          <p:attrName>ppt_x</p:attrName>
                                          <p:attrName>ppt_y</p:attrName>
                                        </p:attrNameLst>
                                      </p:cBhvr>
                                    </p:animMotion>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Scale>
                                      <p:cBhvr>
                                        <p:cTn id="2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gtEl>
                                        <p:attrNameLst>
                                          <p:attrName>ppt_x</p:attrName>
                                          <p:attrName>ppt_y</p:attrName>
                                        </p:attrNameLst>
                                      </p:cBhvr>
                                    </p:animMotion>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Scale>
                                      <p:cBhvr>
                                        <p:cTn id="3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4"/>
                                        </p:tgtEl>
                                        <p:attrNameLst>
                                          <p:attrName>ppt_x</p:attrName>
                                          <p:attrName>ppt_y</p:attrName>
                                        </p:attrNameLst>
                                      </p:cBhvr>
                                    </p:animMotion>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Scale>
                                      <p:cBhvr>
                                        <p:cTn id="4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5"/>
                                        </p:tgtEl>
                                        <p:attrNameLst>
                                          <p:attrName>ppt_x</p:attrName>
                                          <p:attrName>ppt_y</p:attrName>
                                        </p:attrNameLst>
                                      </p:cBhvr>
                                    </p:animMotion>
                                    <p:animEffect transition="in" filter="fade">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Scale>
                                      <p:cBhvr>
                                        <p:cTn id="49"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29"/>
                                        </p:tgtEl>
                                        <p:attrNameLst>
                                          <p:attrName>ppt_x</p:attrName>
                                          <p:attrName>ppt_y</p:attrName>
                                        </p:attrNameLst>
                                      </p:cBhvr>
                                    </p:animMotion>
                                    <p:animEffect transition="in" filter="fade">
                                      <p:cBhvr>
                                        <p:cTn id="51" dur="10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Scale>
                                      <p:cBhvr>
                                        <p:cTn id="56"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30"/>
                                        </p:tgtEl>
                                        <p:attrNameLst>
                                          <p:attrName>ppt_x</p:attrName>
                                          <p:attrName>ppt_y</p:attrName>
                                        </p:attrNameLst>
                                      </p:cBhvr>
                                    </p:animMotion>
                                    <p:animEffect transition="in" filter="fade">
                                      <p:cBhvr>
                                        <p:cTn id="58" dur="10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Scale>
                                      <p:cBhvr>
                                        <p:cTn id="63"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31"/>
                                        </p:tgtEl>
                                        <p:attrNameLst>
                                          <p:attrName>ppt_x</p:attrName>
                                          <p:attrName>ppt_y</p:attrName>
                                        </p:attrNameLst>
                                      </p:cBhvr>
                                    </p:animMotion>
                                    <p:animEffect transition="in" filter="fade">
                                      <p:cBhvr>
                                        <p:cTn id="65" dur="10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52"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Scale>
                                      <p:cBhvr>
                                        <p:cTn id="70"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33"/>
                                        </p:tgtEl>
                                        <p:attrNameLst>
                                          <p:attrName>ppt_x</p:attrName>
                                          <p:attrName>ppt_y</p:attrName>
                                        </p:attrNameLst>
                                      </p:cBhvr>
                                    </p:animMotion>
                                    <p:animEffect transition="in" filter="fade">
                                      <p:cBhvr>
                                        <p:cTn id="72" dur="10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52"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Scale>
                                      <p:cBhvr>
                                        <p:cTn id="77"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1000" decel="50000" fill="hold">
                                          <p:stCondLst>
                                            <p:cond delay="0"/>
                                          </p:stCondLst>
                                        </p:cTn>
                                        <p:tgtEl>
                                          <p:spTgt spid="34"/>
                                        </p:tgtEl>
                                        <p:attrNameLst>
                                          <p:attrName>ppt_x</p:attrName>
                                          <p:attrName>ppt_y</p:attrName>
                                        </p:attrNameLst>
                                      </p:cBhvr>
                                    </p:animMotion>
                                    <p:animEffect transition="in" filter="fade">
                                      <p:cBhvr>
                                        <p:cTn id="7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3" grpId="0" animBg="1"/>
      <p:bldP spid="3" grpId="0" animBg="1"/>
      <p:bldP spid="14" grpId="0" animBg="1"/>
      <p:bldP spid="15" grpId="0" animBg="1"/>
      <p:bldP spid="29" grpId="0" animBg="1"/>
      <p:bldP spid="30" grpId="0" animBg="1"/>
      <p:bldP spid="31"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688" y="994725"/>
            <a:ext cx="2439216" cy="66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467544" y="2132856"/>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Fibra ÓPTICAS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tângulo de cantos arredondados 10"/>
          <p:cNvSpPr/>
          <p:nvPr/>
        </p:nvSpPr>
        <p:spPr>
          <a:xfrm>
            <a:off x="467544" y="1710912"/>
            <a:ext cx="3600400" cy="288032"/>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n w="18415" cmpd="sng">
                  <a:solidFill>
                    <a:srgbClr val="FFFFFF"/>
                  </a:solidFill>
                  <a:prstDash val="solid"/>
                </a:ln>
                <a:solidFill>
                  <a:srgbClr val="FFFFFF"/>
                </a:solidFill>
                <a:effectLst>
                  <a:outerShdw blurRad="63500" dir="3600000" algn="tl" rotWithShape="0">
                    <a:srgbClr val="000000">
                      <a:alpha val="70000"/>
                    </a:srgbClr>
                  </a:outerShdw>
                </a:effectLst>
              </a:rPr>
              <a:t>S</a:t>
            </a: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erviços</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etângulo de cantos arredondados 15"/>
          <p:cNvSpPr/>
          <p:nvPr/>
        </p:nvSpPr>
        <p:spPr>
          <a:xfrm>
            <a:off x="4644008" y="2751768"/>
            <a:ext cx="2980142" cy="432048"/>
          </a:xfrm>
          <a:prstGeom prst="roundRect">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Equipamentos  Tecnológicos</a:t>
            </a:r>
            <a:endParaRPr lang="pt-BR"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2104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5706" y="2540953"/>
            <a:ext cx="3904076" cy="4317047"/>
          </a:xfrm>
        </p:spPr>
        <p:txBody>
          <a:bodyPr>
            <a:normAutofit fontScale="92500"/>
          </a:bodyPr>
          <a:lstStyle/>
          <a:p>
            <a:endParaRPr lang="pt-BR" sz="1200" dirty="0" smtClean="0"/>
          </a:p>
          <a:p>
            <a:endParaRPr lang="pt-BR" sz="1200" dirty="0"/>
          </a:p>
          <a:p>
            <a:endParaRPr lang="pt-BR" sz="1200" dirty="0" smtClean="0"/>
          </a:p>
          <a:p>
            <a:endParaRPr lang="pt-BR" sz="1200" dirty="0"/>
          </a:p>
          <a:p>
            <a:pPr marL="0" indent="0" algn="just">
              <a:buNone/>
            </a:pPr>
            <a:r>
              <a:rPr lang="pt-BR" sz="1200" dirty="0" smtClean="0"/>
              <a:t>Possuímos profissionais </a:t>
            </a:r>
            <a:r>
              <a:rPr lang="pt-BR" sz="1200" dirty="0" err="1" smtClean="0"/>
              <a:t>ténicos</a:t>
            </a:r>
            <a:r>
              <a:rPr lang="pt-BR" sz="1200" dirty="0" smtClean="0"/>
              <a:t> e especializados em redes ópticas e  equipamentos de última geração para realização dos serviços, como por exemplo :</a:t>
            </a:r>
          </a:p>
          <a:p>
            <a:endParaRPr lang="pt-BR" sz="1200" dirty="0" smtClean="0"/>
          </a:p>
          <a:p>
            <a:r>
              <a:rPr lang="pt-BR" sz="1200" dirty="0"/>
              <a:t>• </a:t>
            </a:r>
            <a:r>
              <a:rPr lang="pt-BR" sz="1200" dirty="0" smtClean="0"/>
              <a:t>Elaboração de Projetos </a:t>
            </a:r>
            <a:r>
              <a:rPr lang="pt-BR" sz="1200" dirty="0"/>
              <a:t>de </a:t>
            </a:r>
            <a:r>
              <a:rPr lang="pt-BR" sz="1200" dirty="0" smtClean="0"/>
              <a:t>links ópticos</a:t>
            </a:r>
          </a:p>
          <a:p>
            <a:r>
              <a:rPr lang="pt-BR" sz="1200" dirty="0"/>
              <a:t>• Elaboração de Projetos de </a:t>
            </a:r>
            <a:r>
              <a:rPr lang="pt-BR" sz="1200" dirty="0" smtClean="0"/>
              <a:t>fibra óptica</a:t>
            </a:r>
          </a:p>
          <a:p>
            <a:r>
              <a:rPr lang="pt-BR" sz="1200" dirty="0"/>
              <a:t>• </a:t>
            </a:r>
            <a:r>
              <a:rPr lang="pt-BR" sz="1200" dirty="0" smtClean="0"/>
              <a:t>Lançamentos de cabos de fibra óptica</a:t>
            </a:r>
            <a:endParaRPr lang="pt-BR" sz="1200" dirty="0"/>
          </a:p>
          <a:p>
            <a:r>
              <a:rPr lang="pt-BR" sz="1200" dirty="0"/>
              <a:t>• </a:t>
            </a:r>
            <a:r>
              <a:rPr lang="pt-BR" sz="1200" dirty="0" err="1"/>
              <a:t>Conectorizações</a:t>
            </a:r>
            <a:r>
              <a:rPr lang="pt-BR" sz="1200" dirty="0"/>
              <a:t> de cabos ópticos</a:t>
            </a:r>
          </a:p>
          <a:p>
            <a:endParaRPr lang="pt-BR" sz="1200" dirty="0" smtClean="0"/>
          </a:p>
          <a:p>
            <a:r>
              <a:rPr lang="pt-BR" sz="1200" dirty="0" smtClean="0"/>
              <a:t>• Fusões em Fibras </a:t>
            </a:r>
            <a:r>
              <a:rPr lang="pt-BR" sz="1200" dirty="0" err="1" smtClean="0"/>
              <a:t>òpticas</a:t>
            </a:r>
            <a:endParaRPr lang="pt-BR" sz="1200" dirty="0" smtClean="0"/>
          </a:p>
          <a:p>
            <a:endParaRPr lang="pt-BR" sz="1200" dirty="0"/>
          </a:p>
          <a:p>
            <a:r>
              <a:rPr lang="pt-BR" sz="1200" dirty="0"/>
              <a:t>• </a:t>
            </a:r>
            <a:r>
              <a:rPr lang="pt-BR" sz="1200" dirty="0" smtClean="0"/>
              <a:t>Montagem de bastidores ópticos</a:t>
            </a:r>
            <a:endParaRPr lang="pt-BR" sz="1200" dirty="0"/>
          </a:p>
          <a:p>
            <a:r>
              <a:rPr lang="pt-BR" sz="1200" dirty="0"/>
              <a:t>• </a:t>
            </a:r>
            <a:r>
              <a:rPr lang="pt-BR" sz="1200" dirty="0" smtClean="0"/>
              <a:t>Medição e testes finais de atenuação e potência óptica</a:t>
            </a:r>
            <a:endParaRPr lang="pt-BR" sz="1200" dirty="0"/>
          </a:p>
          <a:p>
            <a:r>
              <a:rPr lang="pt-BR" sz="1200" dirty="0"/>
              <a:t>• </a:t>
            </a:r>
            <a:r>
              <a:rPr lang="pt-BR" sz="1200" dirty="0" smtClean="0"/>
              <a:t>Fornecimento de materiais e Mão de Obra Especializada</a:t>
            </a:r>
            <a:endParaRPr lang="pt-BR" sz="1200" dirty="0"/>
          </a:p>
          <a:p>
            <a:r>
              <a:rPr lang="pt-BR" sz="1200" dirty="0"/>
              <a:t>• Fornecimento de </a:t>
            </a:r>
            <a:r>
              <a:rPr lang="pt-BR" sz="1200" dirty="0" smtClean="0"/>
              <a:t>Laudos Técnicos </a:t>
            </a:r>
          </a:p>
          <a:p>
            <a:r>
              <a:rPr lang="pt-BR" sz="1200" dirty="0"/>
              <a:t>• </a:t>
            </a:r>
            <a:r>
              <a:rPr lang="pt-BR" sz="1200" dirty="0" smtClean="0"/>
              <a:t>Certificação da Rede de Fibra Óptica</a:t>
            </a:r>
            <a:endParaRPr lang="pt-BR" sz="1200" dirty="0"/>
          </a:p>
          <a:p>
            <a:endParaRPr lang="pt-BR" sz="1200" dirty="0"/>
          </a:p>
          <a:p>
            <a:endParaRPr lang="pt-BR" sz="1200" dirty="0" smtClean="0"/>
          </a:p>
          <a:p>
            <a:endParaRPr lang="pt-BR" sz="1400" dirty="0"/>
          </a:p>
          <a:p>
            <a:endParaRPr lang="pt-BR"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428999"/>
            <a:ext cx="4348294"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157" y="254990"/>
            <a:ext cx="2708347" cy="4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aixaDeTexto 18"/>
          <p:cNvSpPr txBox="1"/>
          <p:nvPr/>
        </p:nvSpPr>
        <p:spPr>
          <a:xfrm>
            <a:off x="6289062" y="276653"/>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4079" y="659689"/>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322294"/>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351698" y="1700808"/>
            <a:ext cx="3500222" cy="504056"/>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Cabeamento Estruturado</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fontScale="40000" lnSpcReduction="20000"/>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lgn="just">
              <a:buNone/>
            </a:pPr>
            <a:r>
              <a:rPr lang="pt-BR" sz="2500" dirty="0" smtClean="0"/>
              <a:t>Possuímos profissionais técnicos e especializados em planejar e implantar projetos de redes e cabeamento estruturado em empresas, visando agregar valor ao projeto, integração, padronização, e aproveitamento total dos recursos de uma rede, seguindo as normas da ABNT .Nossos profissionais e parceiros garantem a entrega dos seguintes serviços e produtos , inclusive gostamos de destacar que trabalhamos com as melhores marcas do mercado , tanto que </a:t>
            </a:r>
            <a:r>
              <a:rPr lang="pt-BR" sz="2500" dirty="0" err="1" smtClean="0"/>
              <a:t>possuimos</a:t>
            </a:r>
            <a:r>
              <a:rPr lang="pt-BR" sz="2500" dirty="0" smtClean="0"/>
              <a:t> a certificação </a:t>
            </a:r>
            <a:r>
              <a:rPr lang="pt-BR" sz="2500" b="1" dirty="0" smtClean="0"/>
              <a:t>PANDUIT </a:t>
            </a:r>
            <a:r>
              <a:rPr lang="pt-BR" sz="2500" dirty="0" smtClean="0"/>
              <a:t>:</a:t>
            </a:r>
          </a:p>
          <a:p>
            <a:pPr marL="0" indent="0" algn="just">
              <a:buNone/>
            </a:pPr>
            <a:endParaRPr lang="pt-BR" sz="2500" dirty="0" smtClean="0"/>
          </a:p>
          <a:p>
            <a:pPr marL="0" indent="0" algn="just">
              <a:buNone/>
            </a:pPr>
            <a:r>
              <a:rPr lang="pt-BR" sz="2500" dirty="0" smtClean="0"/>
              <a:t> </a:t>
            </a:r>
            <a:r>
              <a:rPr lang="pt-BR" sz="2500" b="1" dirty="0" smtClean="0"/>
              <a:t>REDES ESTRUTURADAS  ( DADOS E VOZ ) </a:t>
            </a:r>
          </a:p>
          <a:p>
            <a:pPr marL="0" indent="0">
              <a:buNone/>
            </a:pPr>
            <a:r>
              <a:rPr lang="pt-BR" sz="2500" dirty="0" smtClean="0"/>
              <a:t>          • Em cobre, fibra óptica e wireless para prédios comerciais, Galpões Industriais, Datas Centers, Hotéis, Condomínios, Empresas de </a:t>
            </a:r>
          </a:p>
          <a:p>
            <a:pPr marL="0" indent="0">
              <a:buNone/>
            </a:pPr>
            <a:r>
              <a:rPr lang="pt-BR" sz="2500" dirty="0"/>
              <a:t> </a:t>
            </a:r>
            <a:r>
              <a:rPr lang="pt-BR" sz="2500" dirty="0" smtClean="0"/>
              <a:t>         Grandes, Médios e Pequenos Portes           </a:t>
            </a:r>
          </a:p>
          <a:p>
            <a:pPr marL="0" indent="0">
              <a:buNone/>
            </a:pPr>
            <a:r>
              <a:rPr lang="pt-BR" sz="2500" dirty="0"/>
              <a:t> </a:t>
            </a:r>
            <a:r>
              <a:rPr lang="pt-BR" sz="2500" dirty="0" smtClean="0"/>
              <a:t>         • Cabeamento Industrial  para controle de máquinas e processos</a:t>
            </a:r>
          </a:p>
          <a:p>
            <a:pPr marL="0" indent="0">
              <a:buNone/>
            </a:pPr>
            <a:r>
              <a:rPr lang="pt-BR" sz="2500" dirty="0"/>
              <a:t> </a:t>
            </a:r>
            <a:r>
              <a:rPr lang="pt-BR" sz="2500" dirty="0" smtClean="0"/>
              <a:t>         • Certificação e documentação “ AS </a:t>
            </a:r>
            <a:r>
              <a:rPr lang="pt-BR" sz="2500" dirty="0" err="1" smtClean="0"/>
              <a:t>BUILTs</a:t>
            </a:r>
            <a:r>
              <a:rPr lang="pt-BR" sz="2500" dirty="0" smtClean="0"/>
              <a:t> “ de redes</a:t>
            </a:r>
          </a:p>
          <a:p>
            <a:pPr marL="0" indent="0">
              <a:buNone/>
            </a:pPr>
            <a:r>
              <a:rPr lang="pt-BR" sz="2500" dirty="0"/>
              <a:t> </a:t>
            </a:r>
            <a:r>
              <a:rPr lang="pt-BR" sz="2500" dirty="0" smtClean="0"/>
              <a:t>         • Site </a:t>
            </a:r>
            <a:r>
              <a:rPr lang="pt-BR" sz="2500" dirty="0" err="1" smtClean="0"/>
              <a:t>Survey</a:t>
            </a:r>
            <a:r>
              <a:rPr lang="pt-BR" sz="2500" dirty="0" smtClean="0"/>
              <a:t> ( </a:t>
            </a:r>
            <a:r>
              <a:rPr lang="pt-BR" sz="2500" dirty="0" err="1" smtClean="0"/>
              <a:t>Checklist</a:t>
            </a:r>
            <a:r>
              <a:rPr lang="pt-BR" sz="2500" dirty="0" smtClean="0"/>
              <a:t> das </a:t>
            </a:r>
            <a:r>
              <a:rPr lang="pt-BR" sz="2500" dirty="0" err="1" smtClean="0"/>
              <a:t>condiçoes</a:t>
            </a:r>
            <a:r>
              <a:rPr lang="pt-BR" sz="2500" dirty="0" smtClean="0"/>
              <a:t> gerais  de Instalações )   </a:t>
            </a:r>
          </a:p>
          <a:p>
            <a:pPr marL="0" indent="0">
              <a:buNone/>
            </a:pPr>
            <a:r>
              <a:rPr lang="pt-BR" sz="2500" b="1" dirty="0" smtClean="0"/>
              <a:t>  </a:t>
            </a:r>
          </a:p>
          <a:p>
            <a:pPr marL="0" indent="0">
              <a:buNone/>
            </a:pPr>
            <a:r>
              <a:rPr lang="pt-BR" sz="2500" b="1" dirty="0" smtClean="0"/>
              <a:t>  INFRAESTRUTURAS – PROJETOS E INSTALAÇÕES </a:t>
            </a:r>
            <a:endParaRPr lang="pt-BR" sz="2500" b="1" dirty="0"/>
          </a:p>
          <a:p>
            <a:r>
              <a:rPr lang="pt-BR" sz="2500" dirty="0"/>
              <a:t>• Projetar, Instalar e Elaborar </a:t>
            </a:r>
            <a:r>
              <a:rPr lang="pt-BR" sz="2500" dirty="0" err="1"/>
              <a:t>Lay-Outs</a:t>
            </a:r>
            <a:r>
              <a:rPr lang="pt-BR" sz="2500" dirty="0"/>
              <a:t>  </a:t>
            </a:r>
            <a:r>
              <a:rPr lang="pt-BR" sz="2500" dirty="0" smtClean="0"/>
              <a:t>, </a:t>
            </a:r>
            <a:r>
              <a:rPr lang="pt-BR" sz="2500" dirty="0" err="1" smtClean="0"/>
              <a:t>Backbones</a:t>
            </a:r>
            <a:r>
              <a:rPr lang="pt-BR" sz="2500" dirty="0" smtClean="0"/>
              <a:t> Metálicos e </a:t>
            </a:r>
            <a:r>
              <a:rPr lang="pt-BR" sz="2500" dirty="0" err="1" smtClean="0"/>
              <a:t>Òpticos</a:t>
            </a:r>
            <a:r>
              <a:rPr lang="pt-BR" sz="2500" dirty="0" smtClean="0"/>
              <a:t>, Distribuição de ponto de Voz,  Montagem completa de D.G.</a:t>
            </a:r>
          </a:p>
          <a:p>
            <a:r>
              <a:rPr lang="pt-BR" sz="2500" dirty="0"/>
              <a:t>• </a:t>
            </a:r>
            <a:r>
              <a:rPr lang="pt-BR" sz="2500" dirty="0" smtClean="0"/>
              <a:t>Estabilizadores de tensão, </a:t>
            </a:r>
            <a:r>
              <a:rPr lang="pt-BR" sz="2500" dirty="0" err="1" smtClean="0"/>
              <a:t>no-break</a:t>
            </a:r>
            <a:r>
              <a:rPr lang="pt-BR" sz="2500" dirty="0" smtClean="0"/>
              <a:t> monofásico e trifásico</a:t>
            </a:r>
          </a:p>
          <a:p>
            <a:pPr marL="0" indent="0">
              <a:buNone/>
            </a:pPr>
            <a:r>
              <a:rPr lang="pt-BR" sz="2500" dirty="0" smtClean="0"/>
              <a:t>          </a:t>
            </a:r>
            <a:r>
              <a:rPr lang="pt-BR" sz="2500" dirty="0"/>
              <a:t> • </a:t>
            </a:r>
            <a:r>
              <a:rPr lang="pt-BR" sz="2500" dirty="0" smtClean="0"/>
              <a:t>Projetos para instalações de Rotas  para encaminhamento da Rede Elétrica e Lógica</a:t>
            </a:r>
          </a:p>
          <a:p>
            <a:pPr marL="0" indent="0">
              <a:buNone/>
            </a:pPr>
            <a:r>
              <a:rPr lang="pt-BR" sz="2500" dirty="0"/>
              <a:t> </a:t>
            </a:r>
            <a:r>
              <a:rPr lang="pt-BR" sz="2500" dirty="0" smtClean="0"/>
              <a:t>          </a:t>
            </a:r>
            <a:r>
              <a:rPr lang="pt-BR" sz="2500" dirty="0"/>
              <a:t>• </a:t>
            </a:r>
            <a:r>
              <a:rPr lang="pt-BR" sz="2500" dirty="0" smtClean="0"/>
              <a:t>Serviços de Instalações  de </a:t>
            </a:r>
            <a:r>
              <a:rPr lang="pt-BR" sz="2500" dirty="0" err="1" smtClean="0"/>
              <a:t>Eletrocalhas</a:t>
            </a:r>
            <a:r>
              <a:rPr lang="pt-BR" sz="2500" dirty="0" smtClean="0"/>
              <a:t>, </a:t>
            </a:r>
            <a:r>
              <a:rPr lang="pt-BR" sz="2500" dirty="0" err="1" smtClean="0"/>
              <a:t>Eletrodutos</a:t>
            </a:r>
            <a:r>
              <a:rPr lang="pt-BR" sz="2500" dirty="0" smtClean="0"/>
              <a:t>,  Canaletas Plásticas e Esteiras </a:t>
            </a:r>
          </a:p>
          <a:p>
            <a:pPr marL="0" indent="0">
              <a:buNone/>
            </a:pPr>
            <a:r>
              <a:rPr lang="pt-BR" sz="2500" dirty="0"/>
              <a:t> </a:t>
            </a:r>
            <a:r>
              <a:rPr lang="pt-BR" sz="2500" dirty="0" smtClean="0"/>
              <a:t>          • Aterramentos Elétricos , Lançamentos de Cabos , Instalações , Fusões e </a:t>
            </a:r>
            <a:r>
              <a:rPr lang="pt-BR" sz="2500" dirty="0" err="1" smtClean="0"/>
              <a:t>conectorização</a:t>
            </a:r>
            <a:endParaRPr lang="pt-BR" sz="2500" dirty="0"/>
          </a:p>
          <a:p>
            <a:pPr marL="0" indent="0">
              <a:buNone/>
            </a:pPr>
            <a:r>
              <a:rPr lang="pt-BR" sz="2500" dirty="0" smtClean="0"/>
              <a:t>           •  Pisos Elevados, Racks para Telecom e Servidores, Salas Cofre</a:t>
            </a:r>
          </a:p>
          <a:p>
            <a:pPr marL="0" indent="0">
              <a:buNone/>
            </a:pPr>
            <a:r>
              <a:rPr lang="pt-BR" sz="2500" dirty="0"/>
              <a:t> </a:t>
            </a:r>
            <a:r>
              <a:rPr lang="pt-BR" sz="2500" dirty="0" smtClean="0"/>
              <a:t>          </a:t>
            </a:r>
            <a:r>
              <a:rPr lang="pt-BR" sz="2500" dirty="0"/>
              <a:t>•  </a:t>
            </a:r>
            <a:r>
              <a:rPr lang="pt-BR" sz="2500" dirty="0" smtClean="0"/>
              <a:t>Ar Condicionado para ambientes </a:t>
            </a:r>
            <a:r>
              <a:rPr lang="pt-BR" sz="2500" dirty="0" err="1" smtClean="0"/>
              <a:t>criticos</a:t>
            </a:r>
            <a:r>
              <a:rPr lang="pt-BR" sz="2500" dirty="0" smtClean="0"/>
              <a:t>  </a:t>
            </a:r>
          </a:p>
          <a:p>
            <a:pPr marL="0" indent="0">
              <a:buNone/>
            </a:pPr>
            <a:endParaRPr lang="pt-BR" sz="2500" b="1" dirty="0" smtClean="0"/>
          </a:p>
          <a:p>
            <a:pPr marL="0" indent="0">
              <a:buNone/>
            </a:pPr>
            <a:r>
              <a:rPr lang="pt-BR" sz="2500" b="1" dirty="0" smtClean="0"/>
              <a:t>  SEGURANÇA</a:t>
            </a:r>
            <a:endParaRPr lang="pt-BR" sz="2500" dirty="0"/>
          </a:p>
          <a:p>
            <a:pPr marL="0" indent="0">
              <a:buNone/>
            </a:pPr>
            <a:r>
              <a:rPr lang="pt-BR" sz="2500" dirty="0" smtClean="0"/>
              <a:t>       • Controle de acesso biométrico</a:t>
            </a:r>
          </a:p>
          <a:p>
            <a:pPr marL="0" indent="0">
              <a:buNone/>
            </a:pPr>
            <a:r>
              <a:rPr lang="pt-BR" sz="2500" dirty="0" smtClean="0"/>
              <a:t>       </a:t>
            </a:r>
            <a:r>
              <a:rPr lang="pt-BR" sz="2500" dirty="0"/>
              <a:t>• </a:t>
            </a:r>
            <a:r>
              <a:rPr lang="pt-BR" sz="2500" dirty="0" smtClean="0"/>
              <a:t>Alarmes e Sensores</a:t>
            </a:r>
          </a:p>
          <a:p>
            <a:pPr marL="0" indent="0">
              <a:buNone/>
            </a:pPr>
            <a:r>
              <a:rPr lang="pt-BR" sz="2500" dirty="0"/>
              <a:t> </a:t>
            </a:r>
            <a:r>
              <a:rPr lang="pt-BR" sz="2500" dirty="0" smtClean="0"/>
              <a:t>      • Sistema de CFTV</a:t>
            </a:r>
            <a:endParaRPr lang="pt-BR" sz="2500" dirty="0"/>
          </a:p>
          <a:p>
            <a:r>
              <a:rPr lang="pt-BR" sz="2500" dirty="0" smtClean="0"/>
              <a:t> </a:t>
            </a:r>
            <a:endParaRPr lang="pt-BR" sz="2500" dirty="0"/>
          </a:p>
          <a:p>
            <a:pPr marL="0" indent="0">
              <a:buNone/>
            </a:pPr>
            <a:endParaRPr lang="pt-BR" sz="2300" dirty="0" smtClean="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188640"/>
            <a:ext cx="1512168"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6" y="4797152"/>
            <a:ext cx="1597114" cy="193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3169"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ixaDeTexto 12"/>
          <p:cNvSpPr txBox="1"/>
          <p:nvPr/>
        </p:nvSpPr>
        <p:spPr>
          <a:xfrm>
            <a:off x="4827960" y="206207"/>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8034" y="581124"/>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8713643"/>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36" y="895656"/>
            <a:ext cx="2149628" cy="67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de cantos arredondados 8"/>
          <p:cNvSpPr/>
          <p:nvPr/>
        </p:nvSpPr>
        <p:spPr>
          <a:xfrm>
            <a:off x="351698" y="1700808"/>
            <a:ext cx="3500222" cy="504056"/>
          </a:xfrm>
          <a:prstGeom prst="roundRect">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Soluções em Cabeamento Estruturado </a:t>
            </a:r>
            <a:endParaRPr lang="pt-B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2" y="836710"/>
            <a:ext cx="801144" cy="73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ço Reservado para Conteúdo 2"/>
          <p:cNvSpPr>
            <a:spLocks noGrp="1"/>
          </p:cNvSpPr>
          <p:nvPr>
            <p:ph idx="1"/>
          </p:nvPr>
        </p:nvSpPr>
        <p:spPr>
          <a:xfrm>
            <a:off x="312294" y="1952836"/>
            <a:ext cx="8521115" cy="4780744"/>
          </a:xfrm>
        </p:spPr>
        <p:txBody>
          <a:bodyPr>
            <a:normAutofit/>
          </a:bodyPr>
          <a:lstStyle/>
          <a:p>
            <a:pPr marL="0" indent="0">
              <a:buNone/>
            </a:pPr>
            <a:endParaRPr lang="pt-BR" sz="1200" dirty="0" smtClean="0"/>
          </a:p>
          <a:p>
            <a:endParaRPr lang="pt-BR" sz="1200" dirty="0"/>
          </a:p>
          <a:p>
            <a:endParaRPr lang="pt-BR" sz="1200" dirty="0" smtClean="0"/>
          </a:p>
          <a:p>
            <a:endParaRPr lang="pt-BR" sz="1400" dirty="0"/>
          </a:p>
          <a:p>
            <a:pPr marL="0" indent="0" algn="just">
              <a:buNone/>
            </a:pPr>
            <a:endParaRPr lang="pt-BR" sz="2300" dirty="0" smtClean="0"/>
          </a:p>
          <a:p>
            <a:pPr marL="0" indent="0">
              <a:buNone/>
            </a:pPr>
            <a:endParaRPr lang="pt-BR" sz="2300" dirty="0" smtClean="0"/>
          </a:p>
        </p:txBody>
      </p:sp>
      <p:sp>
        <p:nvSpPr>
          <p:cNvPr id="13" name="CaixaDeTexto 12"/>
          <p:cNvSpPr txBox="1"/>
          <p:nvPr/>
        </p:nvSpPr>
        <p:spPr>
          <a:xfrm>
            <a:off x="6311218" y="260648"/>
            <a:ext cx="2376264" cy="369332"/>
          </a:xfrm>
          <a:prstGeom prst="rect">
            <a:avLst/>
          </a:prstGeom>
          <a:noFill/>
        </p:spPr>
        <p:txBody>
          <a:bodyPr wrap="square" rtlCol="0">
            <a:spAutoFit/>
          </a:bodyPr>
          <a:lstStyle/>
          <a:p>
            <a:pPr algn="ctr"/>
            <a:r>
              <a:rPr lang="pt-BR" b="1" dirty="0" smtClean="0">
                <a:solidFill>
                  <a:schemeClr val="bg1"/>
                </a:solidFill>
              </a:rPr>
              <a:t>AGENDE SUA VISITA</a:t>
            </a: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51" y="2348880"/>
            <a:ext cx="2774715" cy="1548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aixaDeTexto 21"/>
          <p:cNvSpPr txBox="1"/>
          <p:nvPr/>
        </p:nvSpPr>
        <p:spPr>
          <a:xfrm>
            <a:off x="2627784" y="4005064"/>
            <a:ext cx="3141182" cy="707886"/>
          </a:xfrm>
          <a:prstGeom prst="rect">
            <a:avLst/>
          </a:prstGeom>
          <a:noFill/>
        </p:spPr>
        <p:txBody>
          <a:bodyPr wrap="square" rtlCol="0">
            <a:spAutoFit/>
          </a:bodyPr>
          <a:lstStyle/>
          <a:p>
            <a:pPr algn="ctr"/>
            <a:r>
              <a:rPr lang="pt-BR" sz="2000" b="1" dirty="0" smtClean="0">
                <a:latin typeface="Tahoma" pitchFamily="34" charset="0"/>
                <a:cs typeface="Tahoma" pitchFamily="34" charset="0"/>
              </a:rPr>
              <a:t>REORGANIZAÇÃO DA SALA DE TI </a:t>
            </a:r>
            <a:endParaRPr lang="pt-BR" sz="2000" b="1" dirty="0">
              <a:latin typeface="Tahoma" pitchFamily="34" charset="0"/>
              <a:cs typeface="Tahoma" pitchFamily="34" charset="0"/>
            </a:endParaRPr>
          </a:p>
        </p:txBody>
      </p:sp>
      <p:pic>
        <p:nvPicPr>
          <p:cNvPr id="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30" y="2060848"/>
            <a:ext cx="2799977" cy="1548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1878" y="4797152"/>
            <a:ext cx="2737465" cy="1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8966" y="4509120"/>
            <a:ext cx="2799976" cy="1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3169" y="252699"/>
            <a:ext cx="2692807" cy="43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1292" y="600158"/>
            <a:ext cx="2536116" cy="62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33258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6" presetClass="entr" presetSubtype="0" fill="hold" grpId="0" nodeType="clickEffect">
                                  <p:stCondLst>
                                    <p:cond delay="0"/>
                                  </p:stCondLst>
                                  <p:iterate type="lt">
                                    <p:tmPct val="10000"/>
                                  </p:iterate>
                                  <p:childTnLst>
                                    <p:set>
                                      <p:cBhvr>
                                        <p:cTn id="52" dur="1" fill="hold">
                                          <p:stCondLst>
                                            <p:cond delay="0"/>
                                          </p:stCondLst>
                                        </p:cTn>
                                        <p:tgtEl>
                                          <p:spTgt spid="22"/>
                                        </p:tgtEl>
                                        <p:attrNameLst>
                                          <p:attrName>style.visibility</p:attrName>
                                        </p:attrNameLst>
                                      </p:cBhvr>
                                      <p:to>
                                        <p:strVal val="visible"/>
                                      </p:to>
                                    </p:set>
                                    <p:anim by="(-#ppt_w*2)" calcmode="lin" valueType="num">
                                      <p:cBhvr rctx="PPT">
                                        <p:cTn id="53" dur="500" autoRev="1" fill="hold">
                                          <p:stCondLst>
                                            <p:cond delay="0"/>
                                          </p:stCondLst>
                                        </p:cTn>
                                        <p:tgtEl>
                                          <p:spTgt spid="22"/>
                                        </p:tgtEl>
                                        <p:attrNameLst>
                                          <p:attrName>ppt_w</p:attrName>
                                        </p:attrNameLst>
                                      </p:cBhvr>
                                    </p:anim>
                                    <p:anim by="(#ppt_w*0.50)" calcmode="lin" valueType="num">
                                      <p:cBhvr>
                                        <p:cTn id="54" dur="500" decel="50000" autoRev="1" fill="hold">
                                          <p:stCondLst>
                                            <p:cond delay="0"/>
                                          </p:stCondLst>
                                        </p:cTn>
                                        <p:tgtEl>
                                          <p:spTgt spid="22"/>
                                        </p:tgtEl>
                                        <p:attrNameLst>
                                          <p:attrName>ppt_x</p:attrName>
                                        </p:attrNameLst>
                                      </p:cBhvr>
                                    </p:anim>
                                    <p:anim from="(-#ppt_h/2)" to="(#ppt_y)" calcmode="lin" valueType="num">
                                      <p:cBhvr>
                                        <p:cTn id="55" dur="1000" fill="hold">
                                          <p:stCondLst>
                                            <p:cond delay="0"/>
                                          </p:stCondLst>
                                        </p:cTn>
                                        <p:tgtEl>
                                          <p:spTgt spid="22"/>
                                        </p:tgtEl>
                                        <p:attrNameLst>
                                          <p:attrName>ppt_y</p:attrName>
                                        </p:attrNameLst>
                                      </p:cBhvr>
                                    </p:anim>
                                    <p:animRot by="21600000">
                                      <p:cBhvr>
                                        <p:cTn id="56" dur="1000" fill="hold">
                                          <p:stCondLst>
                                            <p:cond delay="0"/>
                                          </p:stCondLst>
                                        </p:cTn>
                                        <p:tgtEl>
                                          <p:spTgt spid="22"/>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38" presetClass="entr" presetSubtype="0" accel="50000" fill="hold" grpId="1" nodeType="clickEffect">
                                  <p:stCondLst>
                                    <p:cond delay="0"/>
                                  </p:stCondLst>
                                  <p:iterate type="lt">
                                    <p:tmPct val="50000"/>
                                  </p:iterate>
                                  <p:childTnLst>
                                    <p:set>
                                      <p:cBhvr>
                                        <p:cTn id="60" dur="1" fill="hold">
                                          <p:stCondLst>
                                            <p:cond delay="0"/>
                                          </p:stCondLst>
                                        </p:cTn>
                                        <p:tgtEl>
                                          <p:spTgt spid="22"/>
                                        </p:tgtEl>
                                        <p:attrNameLst>
                                          <p:attrName>style.visibility</p:attrName>
                                        </p:attrNameLst>
                                      </p:cBhvr>
                                      <p:to>
                                        <p:strVal val="visible"/>
                                      </p:to>
                                    </p:set>
                                    <p:set>
                                      <p:cBhvr>
                                        <p:cTn id="61" dur="455" fill="hold">
                                          <p:stCondLst>
                                            <p:cond delay="0"/>
                                          </p:stCondLst>
                                        </p:cTn>
                                        <p:tgtEl>
                                          <p:spTgt spid="22"/>
                                        </p:tgtEl>
                                        <p:attrNameLst>
                                          <p:attrName>style.rotation</p:attrName>
                                        </p:attrNameLst>
                                      </p:cBhvr>
                                      <p:to>
                                        <p:strVal val="-45.0"/>
                                      </p:to>
                                    </p:set>
                                    <p:anim calcmode="lin" valueType="num">
                                      <p:cBhvr>
                                        <p:cTn id="62"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63"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64"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65"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22" grpId="0"/>
      <p:bldP spid="22"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1838</TotalTime>
  <Words>1891</Words>
  <Application>Microsoft Office PowerPoint</Application>
  <PresentationFormat>Apresentação na tela (4:3)</PresentationFormat>
  <Paragraphs>298</Paragraphs>
  <Slides>27</Slides>
  <Notes>1</Notes>
  <HiddenSlides>0</HiddenSlides>
  <MMClips>0</MMClips>
  <ScaleCrop>false</ScaleCrop>
  <HeadingPairs>
    <vt:vector size="4" baseType="variant">
      <vt:variant>
        <vt:lpstr>Tema</vt:lpstr>
      </vt:variant>
      <vt:variant>
        <vt:i4>1</vt:i4>
      </vt:variant>
      <vt:variant>
        <vt:lpstr>Títulos de slides</vt:lpstr>
      </vt:variant>
      <vt:variant>
        <vt:i4>27</vt:i4>
      </vt:variant>
    </vt:vector>
  </HeadingPairs>
  <TitlesOfParts>
    <vt:vector size="28" baseType="lpstr">
      <vt:lpstr>Forma de Onda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User</dc:creator>
  <cp:lastModifiedBy>Sidnei Ramos</cp:lastModifiedBy>
  <cp:revision>145</cp:revision>
  <dcterms:created xsi:type="dcterms:W3CDTF">2012-04-14T14:46:41Z</dcterms:created>
  <dcterms:modified xsi:type="dcterms:W3CDTF">2016-07-18T17:25:56Z</dcterms:modified>
</cp:coreProperties>
</file>